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6" r:id="rId2"/>
    <p:sldId id="268" r:id="rId3"/>
    <p:sldId id="295" r:id="rId4"/>
    <p:sldId id="306" r:id="rId5"/>
    <p:sldId id="313" r:id="rId6"/>
    <p:sldId id="314" r:id="rId7"/>
    <p:sldId id="315" r:id="rId8"/>
    <p:sldId id="316" r:id="rId9"/>
    <p:sldId id="307" r:id="rId10"/>
    <p:sldId id="320" r:id="rId11"/>
    <p:sldId id="310" r:id="rId12"/>
    <p:sldId id="319" r:id="rId13"/>
    <p:sldId id="324" r:id="rId14"/>
    <p:sldId id="317" r:id="rId15"/>
    <p:sldId id="322" r:id="rId16"/>
    <p:sldId id="308" r:id="rId17"/>
    <p:sldId id="311" r:id="rId18"/>
    <p:sldId id="321" r:id="rId19"/>
    <p:sldId id="318" r:id="rId20"/>
    <p:sldId id="323" r:id="rId21"/>
    <p:sldId id="325" r:id="rId22"/>
    <p:sldId id="326" r:id="rId23"/>
    <p:sldId id="327" r:id="rId24"/>
    <p:sldId id="283" r:id="rId25"/>
  </p:sldIdLst>
  <p:sldSz cx="12192000" cy="6858000"/>
  <p:notesSz cx="6858000" cy="9144000"/>
  <p:embeddedFontLst>
    <p:embeddedFont>
      <p:font typeface="思源黑体 CN Heavy" panose="02010600030101010101" charset="-122"/>
      <p:bold r:id="rId27"/>
    </p:embeddedFont>
    <p:embeddedFont>
      <p:font typeface="Cambria Math" panose="02040503050406030204" pitchFamily="18" charset="0"/>
      <p:regular r:id="rId28"/>
    </p:embeddedFont>
    <p:embeddedFont>
      <p:font typeface="Consolas" panose="020B0609020204030204" pitchFamily="49" charset="0"/>
      <p:regular r:id="rId29"/>
      <p:bold r:id="rId30"/>
      <p:italic r:id="rId31"/>
      <p:boldItalic r:id="rId32"/>
    </p:embeddedFont>
    <p:embeddedFont>
      <p:font typeface="等线" panose="02010600030101010101" pitchFamily="2" charset="-122"/>
      <p:regular r:id="rId33"/>
      <p:bold r:id="rId34"/>
    </p:embeddedFont>
    <p:embeddedFont>
      <p:font typeface="等线 Light" panose="02010600030101010101" pitchFamily="2" charset="-122"/>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66" userDrawn="1">
          <p15:clr>
            <a:srgbClr val="A4A3A4"/>
          </p15:clr>
        </p15:guide>
        <p15:guide id="4" pos="7333" userDrawn="1">
          <p15:clr>
            <a:srgbClr val="A4A3A4"/>
          </p15:clr>
        </p15:guide>
        <p15:guide id="5" orient="horz" pos="278" userDrawn="1">
          <p15:clr>
            <a:srgbClr val="A4A3A4"/>
          </p15:clr>
        </p15:guide>
        <p15:guide id="6" orient="horz" pos="890" userDrawn="1">
          <p15:clr>
            <a:srgbClr val="A4A3A4"/>
          </p15:clr>
        </p15:guide>
        <p15:guide id="7" orient="horz" pos="5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2E6"/>
    <a:srgbClr val="90D5E8"/>
    <a:srgbClr val="C69DDB"/>
    <a:srgbClr val="9FD9C4"/>
    <a:srgbClr val="D0CECE"/>
    <a:srgbClr val="DD742C"/>
    <a:srgbClr val="81BB59"/>
    <a:srgbClr val="5BB4B2"/>
    <a:srgbClr val="FFFFFF"/>
    <a:srgbClr val="173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90" autoAdjust="0"/>
    <p:restoredTop sz="82267" autoAdjust="0"/>
  </p:normalViewPr>
  <p:slideViewPr>
    <p:cSldViewPr snapToGrid="0">
      <p:cViewPr varScale="1">
        <p:scale>
          <a:sx n="104" d="100"/>
          <a:sy n="104" d="100"/>
        </p:scale>
        <p:origin x="115" y="1426"/>
      </p:cViewPr>
      <p:guideLst>
        <p:guide orient="horz" pos="2160"/>
        <p:guide pos="166"/>
        <p:guide pos="7333"/>
        <p:guide orient="horz" pos="278"/>
        <p:guide orient="horz" pos="890"/>
        <p:guide orient="horz" pos="595"/>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84188-B58B-4383-AFDB-58F299DF8F0D}" type="datetimeFigureOut">
              <a:rPr lang="zh-CN" altLang="en-US" smtClean="0"/>
              <a:t>2024/6/9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3D8BAD-B410-483E-A5D0-21D81474D778}" type="slidenum">
              <a:rPr lang="zh-CN" altLang="en-US" smtClean="0"/>
              <a:t>‹#›</a:t>
            </a:fld>
            <a:endParaRPr lang="zh-CN" altLang="en-US"/>
          </a:p>
        </p:txBody>
      </p:sp>
    </p:spTree>
    <p:extLst>
      <p:ext uri="{BB962C8B-B14F-4D97-AF65-F5344CB8AC3E}">
        <p14:creationId xmlns:p14="http://schemas.microsoft.com/office/powerpoint/2010/main" val="3292496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endParaRPr lang="en-US" altLang="zh-CN" dirty="0"/>
          </a:p>
          <a:p>
            <a:r>
              <a:rPr lang="zh-CN" altLang="en-US" dirty="0"/>
              <a:t>数据来源</a:t>
            </a:r>
            <a:endParaRPr lang="en-US" altLang="zh-CN" dirty="0"/>
          </a:p>
          <a:p>
            <a:r>
              <a:rPr lang="zh-CN" altLang="en-US" dirty="0"/>
              <a:t>假设（限定数据）</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4</a:t>
            </a:fld>
            <a:endParaRPr lang="zh-CN" altLang="en-US"/>
          </a:p>
        </p:txBody>
      </p:sp>
    </p:spTree>
    <p:extLst>
      <p:ext uri="{BB962C8B-B14F-4D97-AF65-F5344CB8AC3E}">
        <p14:creationId xmlns:p14="http://schemas.microsoft.com/office/powerpoint/2010/main" val="276862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高医疗支出可能在一定程度上缓解高PM2.5浓度对健康的负面影响。换句话说，高医疗支出的地区可能有更好的医疗设备和技术，更有效的污染应对措施，从而减少PM2.5对居民健康的损害。</a:t>
            </a:r>
            <a:endParaRPr lang="en-US" altLang="zh-CN" dirty="0"/>
          </a:p>
          <a:p>
            <a:endParaRPr lang="zh-CN" altLang="zh-CN" dirty="0"/>
          </a:p>
          <a:p>
            <a:r>
              <a:rPr lang="zh-CN" altLang="zh-CN" dirty="0"/>
              <a:t>当PM2.5浓度高时，医疗支出对健康的影响可能更显著。这可能是因为高PM2.5浓度会增加医疗需求，使得医疗支出的效应更加明显。</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21</a:t>
            </a:fld>
            <a:endParaRPr lang="zh-CN" altLang="en-US"/>
          </a:p>
        </p:txBody>
      </p:sp>
    </p:spTree>
    <p:extLst>
      <p:ext uri="{BB962C8B-B14F-4D97-AF65-F5344CB8AC3E}">
        <p14:creationId xmlns:p14="http://schemas.microsoft.com/office/powerpoint/2010/main" val="323260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22</a:t>
            </a:fld>
            <a:endParaRPr lang="zh-CN" altLang="en-US"/>
          </a:p>
        </p:txBody>
      </p:sp>
    </p:spTree>
    <p:extLst>
      <p:ext uri="{BB962C8B-B14F-4D97-AF65-F5344CB8AC3E}">
        <p14:creationId xmlns:p14="http://schemas.microsoft.com/office/powerpoint/2010/main" val="2472674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23</a:t>
            </a:fld>
            <a:endParaRPr lang="zh-CN" altLang="en-US"/>
          </a:p>
        </p:txBody>
      </p:sp>
    </p:spTree>
    <p:extLst>
      <p:ext uri="{BB962C8B-B14F-4D97-AF65-F5344CB8AC3E}">
        <p14:creationId xmlns:p14="http://schemas.microsoft.com/office/powerpoint/2010/main" val="156306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猜测</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5</a:t>
            </a:fld>
            <a:endParaRPr lang="zh-CN" altLang="en-US"/>
          </a:p>
        </p:txBody>
      </p:sp>
    </p:spTree>
    <p:extLst>
      <p:ext uri="{BB962C8B-B14F-4D97-AF65-F5344CB8AC3E}">
        <p14:creationId xmlns:p14="http://schemas.microsoft.com/office/powerpoint/2010/main" val="3968377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相关性热图</a:t>
            </a:r>
            <a:endParaRPr lang="en-US" altLang="zh-CN" dirty="0"/>
          </a:p>
          <a:p>
            <a:r>
              <a:rPr lang="zh-CN" altLang="en-US" dirty="0"/>
              <a:t>比如</a:t>
            </a:r>
            <a:r>
              <a:rPr lang="en-US" altLang="zh-CN" dirty="0"/>
              <a:t>tobacco</a:t>
            </a:r>
            <a:r>
              <a:rPr lang="zh-CN" altLang="en-US" dirty="0"/>
              <a:t>的</a:t>
            </a:r>
            <a:r>
              <a:rPr lang="en-US" altLang="zh-CN" dirty="0"/>
              <a:t>m</a:t>
            </a:r>
            <a:r>
              <a:rPr lang="zh-CN" altLang="en-US" dirty="0"/>
              <a:t>和</a:t>
            </a:r>
            <a:r>
              <a:rPr lang="en-US" altLang="zh-CN" dirty="0"/>
              <a:t>f</a:t>
            </a:r>
            <a:r>
              <a:rPr lang="zh-CN" altLang="en-US" dirty="0"/>
              <a:t>对</a:t>
            </a:r>
            <a:r>
              <a:rPr lang="en-US" altLang="zh-CN" dirty="0"/>
              <a:t>tuberculosis</a:t>
            </a:r>
            <a:r>
              <a:rPr lang="zh-CN" altLang="en-US" dirty="0"/>
              <a:t>的相关性差异较大，故加入</a:t>
            </a:r>
            <a:r>
              <a:rPr lang="en-US" altLang="zh-CN" dirty="0"/>
              <a:t>sex</a:t>
            </a:r>
            <a:r>
              <a:rPr lang="zh-CN" altLang="en-US" dirty="0"/>
              <a:t>特征</a:t>
            </a:r>
            <a:endParaRPr lang="en-US" altLang="zh-CN"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6</a:t>
            </a:fld>
            <a:endParaRPr lang="zh-CN" altLang="en-US"/>
          </a:p>
        </p:txBody>
      </p:sp>
    </p:spTree>
    <p:extLst>
      <p:ext uri="{BB962C8B-B14F-4D97-AF65-F5344CB8AC3E}">
        <p14:creationId xmlns:p14="http://schemas.microsoft.com/office/powerpoint/2010/main" val="291676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加入后观察特征间相关性</a:t>
            </a:r>
            <a:endParaRPr lang="en-US" altLang="zh-CN" dirty="0"/>
          </a:p>
          <a:p>
            <a:r>
              <a:rPr lang="zh-CN" altLang="en-US" dirty="0"/>
              <a:t>主要有两块地方</a:t>
            </a:r>
            <a:endParaRPr lang="en-US" altLang="zh-CN" dirty="0"/>
          </a:p>
          <a:p>
            <a:r>
              <a:rPr lang="zh-CN" altLang="en-US" dirty="0"/>
              <a:t>然后是</a:t>
            </a:r>
            <a:r>
              <a:rPr lang="en-US" altLang="zh-CN" dirty="0"/>
              <a:t>response</a:t>
            </a:r>
            <a:r>
              <a:rPr lang="zh-CN" altLang="en-US" dirty="0"/>
              <a:t>和特征相关性，主要</a:t>
            </a:r>
            <a:r>
              <a:rPr lang="en-US" altLang="zh-CN" dirty="0"/>
              <a:t>water</a:t>
            </a:r>
            <a:endParaRPr lang="zh-CN" altLang="en-US"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7</a:t>
            </a:fld>
            <a:endParaRPr lang="zh-CN" altLang="en-US"/>
          </a:p>
        </p:txBody>
      </p:sp>
    </p:spTree>
    <p:extLst>
      <p:ext uri="{BB962C8B-B14F-4D97-AF65-F5344CB8AC3E}">
        <p14:creationId xmlns:p14="http://schemas.microsoft.com/office/powerpoint/2010/main" val="294814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Response </a:t>
            </a:r>
            <a:r>
              <a:rPr lang="zh-CN" altLang="en-US" dirty="0"/>
              <a:t>值整体集中在较低处：</a:t>
            </a:r>
            <a:r>
              <a:rPr lang="en-US" altLang="zh-CN" dirty="0"/>
              <a:t>0 – 10</a:t>
            </a:r>
            <a:r>
              <a:rPr lang="zh-CN" altLang="en-US" dirty="0"/>
              <a:t>，</a:t>
            </a:r>
            <a:r>
              <a:rPr lang="en-US" altLang="zh-CN" dirty="0"/>
              <a:t>10 – 30</a:t>
            </a:r>
            <a:r>
              <a:rPr lang="zh-CN" altLang="en-US" dirty="0"/>
              <a:t>，</a:t>
            </a:r>
            <a:r>
              <a:rPr lang="en-US" altLang="zh-CN" dirty="0"/>
              <a:t>30 – </a:t>
            </a:r>
            <a:r>
              <a:rPr lang="zh-CN" altLang="en-US" dirty="0"/>
              <a:t>，数据量基本足够；</a:t>
            </a:r>
            <a:endParaRPr lang="en-US" altLang="zh-CN" dirty="0"/>
          </a:p>
          <a:p>
            <a:r>
              <a:rPr lang="en-US" altLang="zh-CN" dirty="0" err="1"/>
              <a:t>Pairplot</a:t>
            </a:r>
            <a:r>
              <a:rPr lang="en-US" altLang="zh-CN" dirty="0"/>
              <a:t> </a:t>
            </a:r>
            <a:r>
              <a:rPr lang="zh-CN" altLang="en-US" dirty="0"/>
              <a:t>中可以观察到部分图中数据点明显分为两组，很可能与 </a:t>
            </a:r>
            <a:r>
              <a:rPr lang="en-US" altLang="zh-CN" dirty="0"/>
              <a:t>sex </a:t>
            </a:r>
            <a:r>
              <a:rPr lang="zh-CN" altLang="en-US" dirty="0"/>
              <a:t>有关；</a:t>
            </a:r>
            <a:endParaRPr lang="en-US" altLang="zh-CN" dirty="0"/>
          </a:p>
          <a:p>
            <a:r>
              <a:rPr lang="zh-CN" altLang="en-US" dirty="0"/>
              <a:t>部分图中数据点不似线性，可能具有非线性特征；</a:t>
            </a:r>
            <a:endParaRPr lang="en-US" altLang="zh-CN" dirty="0"/>
          </a:p>
          <a:p>
            <a:r>
              <a:rPr lang="en-US" altLang="zh-CN" dirty="0"/>
              <a:t>……</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8</a:t>
            </a:fld>
            <a:endParaRPr lang="zh-CN" altLang="en-US"/>
          </a:p>
        </p:txBody>
      </p:sp>
    </p:spTree>
    <p:extLst>
      <p:ext uri="{BB962C8B-B14F-4D97-AF65-F5344CB8AC3E}">
        <p14:creationId xmlns:p14="http://schemas.microsoft.com/office/powerpoint/2010/main" val="190391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交叉验证</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10</a:t>
            </a:fld>
            <a:endParaRPr lang="zh-CN" altLang="en-US"/>
          </a:p>
        </p:txBody>
      </p:sp>
    </p:spTree>
    <p:extLst>
      <p:ext uri="{BB962C8B-B14F-4D97-AF65-F5344CB8AC3E}">
        <p14:creationId xmlns:p14="http://schemas.microsoft.com/office/powerpoint/2010/main" val="209564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基本模型</a:t>
            </a:r>
            <a:endParaRPr lang="en-US" altLang="zh-CN" dirty="0"/>
          </a:p>
          <a:p>
            <a:r>
              <a:rPr lang="zh-CN" altLang="en-US" dirty="0"/>
              <a:t>是交叉验证后去平均的值</a:t>
            </a:r>
          </a:p>
        </p:txBody>
      </p:sp>
      <p:sp>
        <p:nvSpPr>
          <p:cNvPr id="4" name="灯片编号占位符 3"/>
          <p:cNvSpPr>
            <a:spLocks noGrp="1"/>
          </p:cNvSpPr>
          <p:nvPr>
            <p:ph type="sldNum" sz="quarter" idx="5"/>
          </p:nvPr>
        </p:nvSpPr>
        <p:spPr/>
        <p:txBody>
          <a:bodyPr/>
          <a:lstStyle/>
          <a:p>
            <a:fld id="{6C3D8BAD-B410-483E-A5D0-21D81474D778}" type="slidenum">
              <a:rPr lang="zh-CN" altLang="en-US" smtClean="0"/>
              <a:t>11</a:t>
            </a:fld>
            <a:endParaRPr lang="zh-CN" altLang="en-US"/>
          </a:p>
        </p:txBody>
      </p:sp>
    </p:spTree>
    <p:extLst>
      <p:ext uri="{BB962C8B-B14F-4D97-AF65-F5344CB8AC3E}">
        <p14:creationId xmlns:p14="http://schemas.microsoft.com/office/powerpoint/2010/main" val="272276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14</a:t>
            </a:fld>
            <a:endParaRPr lang="zh-CN" altLang="en-US"/>
          </a:p>
        </p:txBody>
      </p:sp>
    </p:spTree>
    <p:extLst>
      <p:ext uri="{BB962C8B-B14F-4D97-AF65-F5344CB8AC3E}">
        <p14:creationId xmlns:p14="http://schemas.microsoft.com/office/powerpoint/2010/main" val="32641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随机森林和决策树的拟合效果最佳，这可能意味着该问题中的非线性关系较多；</a:t>
            </a:r>
          </a:p>
          <a:p>
            <a:r>
              <a:rPr lang="zh-CN" altLang="en-US" dirty="0"/>
              <a:t>在平均情况下，再人为加入交叉项导致效果变差了。</a:t>
            </a:r>
            <a:r>
              <a:rPr lang="en-US" altLang="zh-CN" dirty="0"/>
              <a:t>TODO</a:t>
            </a:r>
          </a:p>
          <a:p>
            <a:endParaRPr lang="en-US" altLang="zh-CN" dirty="0"/>
          </a:p>
          <a:p>
            <a:r>
              <a:rPr lang="zh-CN" altLang="en-US" dirty="0"/>
              <a:t>多变量线性回归在加入交叉项后效果明显提升；</a:t>
            </a:r>
          </a:p>
          <a:p>
            <a:r>
              <a:rPr lang="zh-CN" altLang="en-US" dirty="0"/>
              <a:t>未在这里显示的是，将所有可能交叉项全部加入后，平均效果依然提升。</a:t>
            </a:r>
          </a:p>
          <a:p>
            <a:endParaRPr lang="zh-CN" altLang="en-US" dirty="0"/>
          </a:p>
          <a:p>
            <a:r>
              <a:rPr lang="zh-CN" altLang="en-US" dirty="0"/>
              <a:t>支持向量回归在不同核函数下效果都是最差。</a:t>
            </a:r>
            <a:r>
              <a:rPr lang="en-US" altLang="zh-CN" dirty="0"/>
              <a:t>TODO</a:t>
            </a:r>
          </a:p>
          <a:p>
            <a:endParaRPr lang="zh-CN" altLang="en-US" dirty="0"/>
          </a:p>
        </p:txBody>
      </p:sp>
      <p:sp>
        <p:nvSpPr>
          <p:cNvPr id="4" name="灯片编号占位符 3"/>
          <p:cNvSpPr>
            <a:spLocks noGrp="1"/>
          </p:cNvSpPr>
          <p:nvPr>
            <p:ph type="sldNum" sz="quarter" idx="5"/>
          </p:nvPr>
        </p:nvSpPr>
        <p:spPr/>
        <p:txBody>
          <a:bodyPr/>
          <a:lstStyle/>
          <a:p>
            <a:fld id="{6C3D8BAD-B410-483E-A5D0-21D81474D778}" type="slidenum">
              <a:rPr lang="zh-CN" altLang="en-US" smtClean="0"/>
              <a:t>17</a:t>
            </a:fld>
            <a:endParaRPr lang="zh-CN" altLang="en-US"/>
          </a:p>
        </p:txBody>
      </p:sp>
    </p:spTree>
    <p:extLst>
      <p:ext uri="{BB962C8B-B14F-4D97-AF65-F5344CB8AC3E}">
        <p14:creationId xmlns:p14="http://schemas.microsoft.com/office/powerpoint/2010/main" val="347876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9E4A9-8C4E-401B-848D-F13FE03E267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28A3A59-5476-4DC0-9F1F-5B6391C011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3A9283-B397-406B-8D4A-7B884BE76545}"/>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3352297C-CC24-4470-BF50-8A1F5A5AF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921956-04E1-4665-88A1-ABE108D5C8CD}"/>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111789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3524A-6C03-4EF4-AC14-C0339FE2B72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5493181-B367-4D39-AEE8-E724217497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B97677-D7EF-406F-896C-C15981D6434B}"/>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93FF2417-301F-4576-B892-14BA5AABD9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4CFE83-D1C3-44F9-A8B1-21FA041C1C17}"/>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217431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DED3B4D-0A4D-4DF9-8BB1-A00C643FCFA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B201D42-C5B3-48CA-9A6F-AAC6F3073D8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A8E052-88B4-44CD-A5D0-CC2E943A86C3}"/>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A2186D20-7536-4F91-98CE-C2197128F2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59BC7-C636-4E20-8F13-0CF11A1EEB6F}"/>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506376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41CF5-932C-471C-B58E-8C4517ACF0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CA46A0-BC5B-443C-A707-80189008233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BB3937-99CE-4B2D-BEDD-AF20AC5A36D8}"/>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B9000FF2-C964-49BD-8A6D-734FBD19C4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C8B4C2-9293-44B7-84CE-F1359CEE01DC}"/>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28378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5FBAA-E1B2-42F6-82AC-887554CD8A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3DCE860-C1DE-4F6E-A76D-8E44BED2C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4A28432-50BB-43F2-92C7-48DC248DECF5}"/>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10A74D47-DB8C-421B-92E9-B2A5F84092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15D681-354F-4CC4-B6FC-DC24568665D4}"/>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156181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49CBA-CF8A-4981-ABF0-BD2F8B28A5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DB8411C-F755-42FA-9068-8C87DE19C7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B6454BA-76BF-4F57-8DF2-6CB6DB32947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E61BF92-F60F-4EC2-99FB-626693648F10}"/>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6" name="页脚占位符 5">
            <a:extLst>
              <a:ext uri="{FF2B5EF4-FFF2-40B4-BE49-F238E27FC236}">
                <a16:creationId xmlns:a16="http://schemas.microsoft.com/office/drawing/2014/main" id="{AB057153-3E1F-4C32-97C1-C05C578996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17C2B5-5358-48FE-99DB-DFDCDE8B400C}"/>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237480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2F441-1744-4856-8463-8A7A1353EB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2B7FA1-22A1-4907-A8BD-D3DCA1056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4449C15-44AF-4040-B295-D096CB71015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08435E2-21AD-4685-A11B-C485284DA3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A791A76-7F39-41C1-A37B-81983C9F2D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852A1E0-790F-48DD-B2DF-383912D47006}"/>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8" name="页脚占位符 7">
            <a:extLst>
              <a:ext uri="{FF2B5EF4-FFF2-40B4-BE49-F238E27FC236}">
                <a16:creationId xmlns:a16="http://schemas.microsoft.com/office/drawing/2014/main" id="{B31BFC15-E8B2-4A50-B1A0-58FD012CF8E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352D25A-8B96-4FEA-90A2-D3D229FCFDE1}"/>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308764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C0D08-DB69-4A70-9B17-44BE93A0F73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AC52853-3A39-4351-80F4-0FC1D9B6C07D}"/>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4" name="页脚占位符 3">
            <a:extLst>
              <a:ext uri="{FF2B5EF4-FFF2-40B4-BE49-F238E27FC236}">
                <a16:creationId xmlns:a16="http://schemas.microsoft.com/office/drawing/2014/main" id="{351D6162-0FE3-40A7-A866-E0144B341F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6C2855-4C2A-4E8E-9611-DD18FBE6D474}"/>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3517585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47CADB-E5E7-403D-A946-FF9BEA5FD118}"/>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3" name="页脚占位符 2">
            <a:extLst>
              <a:ext uri="{FF2B5EF4-FFF2-40B4-BE49-F238E27FC236}">
                <a16:creationId xmlns:a16="http://schemas.microsoft.com/office/drawing/2014/main" id="{7F094F00-FADA-4B33-B807-787356DDA1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0EA293-E038-41EB-8E16-ABF89C6EA326}"/>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3486974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25407-6CEE-460E-95DA-ADC3617E71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A60509D-230D-46DB-9E87-458A84CFFF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56757F-0156-4052-A50E-D320F4FE2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F10DE6-6748-45F3-92A4-0590AEAD8B19}"/>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6" name="页脚占位符 5">
            <a:extLst>
              <a:ext uri="{FF2B5EF4-FFF2-40B4-BE49-F238E27FC236}">
                <a16:creationId xmlns:a16="http://schemas.microsoft.com/office/drawing/2014/main" id="{7621A745-0E79-4B97-9BE2-93C37905E0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91E2E4-8C7C-44E5-8650-C69C5F510494}"/>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226610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3D54F-89F4-49F6-8B6F-0C5BFE3269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AA71465-AF39-49CA-A6B3-8595EE453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F74D31C-AA8C-42B9-97C5-B2F831A9B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585E09-F2D2-4A1E-865E-19226B193412}"/>
              </a:ext>
            </a:extLst>
          </p:cNvPr>
          <p:cNvSpPr>
            <a:spLocks noGrp="1"/>
          </p:cNvSpPr>
          <p:nvPr>
            <p:ph type="dt" sz="half" idx="10"/>
          </p:nvPr>
        </p:nvSpPr>
        <p:spPr/>
        <p:txBody>
          <a:bodyPr/>
          <a:lstStyle/>
          <a:p>
            <a:fld id="{75E42736-97CA-4E14-BFAB-F4EBE6871CFD}" type="datetimeFigureOut">
              <a:rPr lang="zh-CN" altLang="en-US" smtClean="0"/>
              <a:t>2024/6/9</a:t>
            </a:fld>
            <a:endParaRPr lang="zh-CN" altLang="en-US"/>
          </a:p>
        </p:txBody>
      </p:sp>
      <p:sp>
        <p:nvSpPr>
          <p:cNvPr id="6" name="页脚占位符 5">
            <a:extLst>
              <a:ext uri="{FF2B5EF4-FFF2-40B4-BE49-F238E27FC236}">
                <a16:creationId xmlns:a16="http://schemas.microsoft.com/office/drawing/2014/main" id="{C2534EF7-5AD9-4E55-BFAA-51194BE94C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8A73C4-539F-4A82-AB50-71914F80C376}"/>
              </a:ext>
            </a:extLst>
          </p:cNvPr>
          <p:cNvSpPr>
            <a:spLocks noGrp="1"/>
          </p:cNvSpPr>
          <p:nvPr>
            <p:ph type="sldNum" sz="quarter" idx="12"/>
          </p:nvPr>
        </p:nvSpPr>
        <p:spPr/>
        <p:txBody>
          <a:body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3640021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C34F11-477E-4F0A-84E0-799C39F51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25CCAE8-381E-41A1-B845-CB9A52D58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DA2F5-907E-405B-8A11-C03947C5B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E42736-97CA-4E14-BFAB-F4EBE6871CFD}" type="datetimeFigureOut">
              <a:rPr lang="zh-CN" altLang="en-US" smtClean="0"/>
              <a:t>2024/6/9</a:t>
            </a:fld>
            <a:endParaRPr lang="zh-CN" altLang="en-US"/>
          </a:p>
        </p:txBody>
      </p:sp>
      <p:sp>
        <p:nvSpPr>
          <p:cNvPr id="5" name="页脚占位符 4">
            <a:extLst>
              <a:ext uri="{FF2B5EF4-FFF2-40B4-BE49-F238E27FC236}">
                <a16:creationId xmlns:a16="http://schemas.microsoft.com/office/drawing/2014/main" id="{4FF4D677-1D3A-4312-84C3-2ADCE7CE8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684B4C-95D1-4ABB-B0F3-959F427A1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C5CFC-3E01-4894-9C1B-AB30631673F7}" type="slidenum">
              <a:rPr lang="zh-CN" altLang="en-US" smtClean="0"/>
              <a:t>‹#›</a:t>
            </a:fld>
            <a:endParaRPr lang="zh-CN" altLang="en-US"/>
          </a:p>
        </p:txBody>
      </p:sp>
    </p:spTree>
    <p:extLst>
      <p:ext uri="{BB962C8B-B14F-4D97-AF65-F5344CB8AC3E}">
        <p14:creationId xmlns:p14="http://schemas.microsoft.com/office/powerpoint/2010/main" val="767157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hyperlink" Target="https://data.worldbank.org/indicator?tab=al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1ECD32-4E9A-46AE-AC06-49DCF2776BB4}"/>
              </a:ext>
            </a:extLst>
          </p:cNvPr>
          <p:cNvSpPr/>
          <p:nvPr/>
        </p:nvSpPr>
        <p:spPr>
          <a:xfrm>
            <a:off x="0" y="3627415"/>
            <a:ext cx="12207106" cy="3230585"/>
          </a:xfrm>
          <a:prstGeom prst="rect">
            <a:avLst/>
          </a:prstGeom>
          <a:solidFill>
            <a:srgbClr val="5BB4B2">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61471A10-3F03-4E7A-AE75-44086DE4DCAD}"/>
              </a:ext>
            </a:extLst>
          </p:cNvPr>
          <p:cNvSpPr txBox="1"/>
          <p:nvPr/>
        </p:nvSpPr>
        <p:spPr>
          <a:xfrm>
            <a:off x="366758" y="1718507"/>
            <a:ext cx="255198" cy="46166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 </a:t>
            </a:r>
          </a:p>
        </p:txBody>
      </p:sp>
      <p:sp>
        <p:nvSpPr>
          <p:cNvPr id="3" name="文本框 2">
            <a:extLst>
              <a:ext uri="{FF2B5EF4-FFF2-40B4-BE49-F238E27FC236}">
                <a16:creationId xmlns:a16="http://schemas.microsoft.com/office/drawing/2014/main" id="{E89E15B9-AF7B-4558-BF22-6C65D75BCB6A}"/>
              </a:ext>
            </a:extLst>
          </p:cNvPr>
          <p:cNvSpPr txBox="1"/>
          <p:nvPr/>
        </p:nvSpPr>
        <p:spPr>
          <a:xfrm>
            <a:off x="6175612" y="6227133"/>
            <a:ext cx="5821680" cy="422552"/>
          </a:xfrm>
          <a:prstGeom prst="rect">
            <a:avLst/>
          </a:prstGeom>
          <a:noFill/>
        </p:spPr>
        <p:txBody>
          <a:bodyPr wrap="square" rtlCol="0">
            <a:spAutoFit/>
          </a:bodyPr>
          <a:lstStyle/>
          <a:p>
            <a:pPr algn="r">
              <a:lnSpc>
                <a:spcPct val="150000"/>
              </a:lnSpc>
            </a:pPr>
            <a:r>
              <a:rPr kumimoji="0" lang="en-US" altLang="zh-CN" sz="1600" b="0" i="0" u="none" strike="noStrike" kern="1200" cap="none" spc="0" normalizeH="0" baseline="0" noProof="0" dirty="0">
                <a:ln>
                  <a:noFill/>
                </a:ln>
                <a:solidFill>
                  <a:schemeClr val="bg1"/>
                </a:solidFill>
                <a:effectLst/>
                <a:uLnTx/>
                <a:uFillTx/>
                <a:latin typeface="思源黑体 CN Heavy" panose="02010600030101010101" charset="-122"/>
                <a:ea typeface="思源黑体 CN Heavy" panose="02010600030101010101" charset="-122"/>
              </a:rPr>
              <a:t>2024 / 05 / 29</a:t>
            </a:r>
          </a:p>
        </p:txBody>
      </p:sp>
      <p:pic>
        <p:nvPicPr>
          <p:cNvPr id="5" name="图形 4">
            <a:extLst>
              <a:ext uri="{FF2B5EF4-FFF2-40B4-BE49-F238E27FC236}">
                <a16:creationId xmlns:a16="http://schemas.microsoft.com/office/drawing/2014/main" id="{72EF6302-EC15-4876-9DD1-06EAD4E48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77421" y="330022"/>
            <a:ext cx="1937016" cy="1302016"/>
          </a:xfrm>
          <a:prstGeom prst="rect">
            <a:avLst/>
          </a:prstGeom>
        </p:spPr>
      </p:pic>
      <p:sp>
        <p:nvSpPr>
          <p:cNvPr id="19" name="文本框 18">
            <a:extLst>
              <a:ext uri="{FF2B5EF4-FFF2-40B4-BE49-F238E27FC236}">
                <a16:creationId xmlns:a16="http://schemas.microsoft.com/office/drawing/2014/main" id="{F99037AA-8FA2-43D9-A13D-7C9CC0B2A2BF}"/>
              </a:ext>
            </a:extLst>
          </p:cNvPr>
          <p:cNvSpPr txBox="1"/>
          <p:nvPr/>
        </p:nvSpPr>
        <p:spPr>
          <a:xfrm>
            <a:off x="208015" y="2303629"/>
            <a:ext cx="11789277" cy="120032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5BB4B2"/>
                </a:solidFill>
                <a:latin typeface="思源黑体 CN Heavy" panose="020B0A00000000000000" pitchFamily="34" charset="-122"/>
                <a:ea typeface="思源黑体 CN Heavy" panose="020B0A00000000000000" pitchFamily="34" charset="-122"/>
              </a:rPr>
              <a:t>SLDS Project 1 Task 3 </a:t>
            </a:r>
            <a:r>
              <a:rPr kumimoji="0" lang="en-US" altLang="zh-CN" sz="240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Open Study</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800" b="0" dirty="0">
                <a:solidFill>
                  <a:srgbClr val="5BB4B2"/>
                </a:solidFill>
                <a:latin typeface="思源黑体 CN Heavy" panose="020B0A00000000000000" pitchFamily="34" charset="-122"/>
                <a:ea typeface="思源黑体 CN Heavy" panose="020B0A00000000000000" pitchFamily="34" charset="-122"/>
              </a:rPr>
              <a:t>Tuberculosis Incidence Prediction</a:t>
            </a:r>
            <a:endParaRPr kumimoji="0" lang="en-US" altLang="zh-CN" sz="48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Tree>
    <p:extLst>
      <p:ext uri="{BB962C8B-B14F-4D97-AF65-F5344CB8AC3E}">
        <p14:creationId xmlns:p14="http://schemas.microsoft.com/office/powerpoint/2010/main" val="166950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Cross Validation</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10</a:t>
            </a:fld>
            <a:endParaRPr lang="zh-CN" altLang="en-US" sz="1100" dirty="0">
              <a:latin typeface="思源黑体 CN Heavy" panose="02010600030101010101" charset="-122"/>
              <a:ea typeface="思源黑体 CN Heavy" panose="02010600030101010101" charset="-122"/>
            </a:endParaRPr>
          </a:p>
        </p:txBody>
      </p:sp>
      <p:sp>
        <p:nvSpPr>
          <p:cNvPr id="4" name="文本框 3">
            <a:extLst>
              <a:ext uri="{FF2B5EF4-FFF2-40B4-BE49-F238E27FC236}">
                <a16:creationId xmlns:a16="http://schemas.microsoft.com/office/drawing/2014/main" id="{D87A1E98-DC1E-5979-2C08-C44AD6A9E721}"/>
              </a:ext>
            </a:extLst>
          </p:cNvPr>
          <p:cNvSpPr txBox="1"/>
          <p:nvPr/>
        </p:nvSpPr>
        <p:spPr>
          <a:xfrm>
            <a:off x="848989" y="1610121"/>
            <a:ext cx="10486401" cy="1200329"/>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Next some improvement attempts are made for some of the models, which need to be verified whether the performance of the improved models is really improved.</a:t>
            </a:r>
          </a:p>
          <a:p>
            <a:endParaRPr lang="en-US" altLang="zh-CN" sz="1200" dirty="0">
              <a:latin typeface="思源黑体 CN Heavy" panose="02010600030101010101" charset="-122"/>
              <a:ea typeface="思源黑体 CN Heavy" panose="02010600030101010101" charset="-122"/>
              <a:cs typeface="Times New Roman" panose="02020603050405020304" pitchFamily="18" charset="0"/>
            </a:endParaRPr>
          </a:p>
          <a:p>
            <a:endParaRPr lang="en-US" altLang="zh-CN" sz="1200" dirty="0">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latin typeface="思源黑体 CN Heavy" panose="02010600030101010101" charset="-122"/>
                <a:ea typeface="思源黑体 CN Heavy" panose="02010600030101010101" charset="-122"/>
                <a:cs typeface="Times New Roman" panose="02020603050405020304" pitchFamily="18" charset="0"/>
              </a:rPr>
              <a:t>Cross-validation is needed here, where different training and test sets are separated from the dataset each time, and the obtained test results are averaged as a basis for judgment to reduce chance.</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pic>
        <p:nvPicPr>
          <p:cNvPr id="7" name="图片 6">
            <a:extLst>
              <a:ext uri="{FF2B5EF4-FFF2-40B4-BE49-F238E27FC236}">
                <a16:creationId xmlns:a16="http://schemas.microsoft.com/office/drawing/2014/main" id="{ACCD95AF-5F3A-19F0-2423-DE37FF68A115}"/>
              </a:ext>
            </a:extLst>
          </p:cNvPr>
          <p:cNvPicPr>
            <a:picLocks noChangeAspect="1"/>
          </p:cNvPicPr>
          <p:nvPr/>
        </p:nvPicPr>
        <p:blipFill>
          <a:blip r:embed="rId3"/>
          <a:stretch>
            <a:fillRect/>
          </a:stretch>
        </p:blipFill>
        <p:spPr>
          <a:xfrm>
            <a:off x="848989" y="4249202"/>
            <a:ext cx="10288016" cy="624487"/>
          </a:xfrm>
          <a:prstGeom prst="rect">
            <a:avLst/>
          </a:prstGeom>
        </p:spPr>
      </p:pic>
      <p:pic>
        <p:nvPicPr>
          <p:cNvPr id="9" name="图片 8">
            <a:extLst>
              <a:ext uri="{FF2B5EF4-FFF2-40B4-BE49-F238E27FC236}">
                <a16:creationId xmlns:a16="http://schemas.microsoft.com/office/drawing/2014/main" id="{0ECE0490-A4C2-7455-D10F-94EA4914D4AB}"/>
              </a:ext>
            </a:extLst>
          </p:cNvPr>
          <p:cNvPicPr>
            <a:picLocks noChangeAspect="1"/>
          </p:cNvPicPr>
          <p:nvPr/>
        </p:nvPicPr>
        <p:blipFill>
          <a:blip r:embed="rId4"/>
          <a:stretch>
            <a:fillRect/>
          </a:stretch>
        </p:blipFill>
        <p:spPr>
          <a:xfrm>
            <a:off x="3609581" y="3429000"/>
            <a:ext cx="4759210" cy="399020"/>
          </a:xfrm>
          <a:prstGeom prst="rect">
            <a:avLst/>
          </a:prstGeom>
        </p:spPr>
      </p:pic>
    </p:spTree>
    <p:extLst>
      <p:ext uri="{BB962C8B-B14F-4D97-AF65-F5344CB8AC3E}">
        <p14:creationId xmlns:p14="http://schemas.microsoft.com/office/powerpoint/2010/main" val="3578781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Modeling</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11</a:t>
            </a:fld>
            <a:endParaRPr lang="zh-CN" altLang="en-US" sz="1100" dirty="0">
              <a:latin typeface="思源黑体 CN Heavy" panose="02010600030101010101" charset="-122"/>
              <a:ea typeface="思源黑体 CN Heavy" panose="02010600030101010101" charset="-122"/>
            </a:endParaRP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2F5A37E7-C5F1-5463-59D7-BEB0EB360C74}"/>
                  </a:ext>
                </a:extLst>
              </p:cNvPr>
              <p:cNvGraphicFramePr>
                <a:graphicFrameLocks noGrp="1"/>
              </p:cNvGraphicFramePr>
              <p:nvPr>
                <p:extLst>
                  <p:ext uri="{D42A27DB-BD31-4B8C-83A1-F6EECF244321}">
                    <p14:modId xmlns:p14="http://schemas.microsoft.com/office/powerpoint/2010/main" val="3296328890"/>
                  </p:ext>
                </p:extLst>
              </p:nvPr>
            </p:nvGraphicFramePr>
            <p:xfrm>
              <a:off x="680719" y="2306856"/>
              <a:ext cx="10830561" cy="2244288"/>
            </p:xfrm>
            <a:graphic>
              <a:graphicData uri="http://schemas.openxmlformats.org/drawingml/2006/table">
                <a:tbl>
                  <a:tblPr firstRow="1" bandRow="1">
                    <a:tableStyleId>{5C22544A-7EE6-4342-B048-85BDC9FD1C3A}</a:tableStyleId>
                  </a:tblPr>
                  <a:tblGrid>
                    <a:gridCol w="4678681">
                      <a:extLst>
                        <a:ext uri="{9D8B030D-6E8A-4147-A177-3AD203B41FA5}">
                          <a16:colId xmlns:a16="http://schemas.microsoft.com/office/drawing/2014/main" val="2502515772"/>
                        </a:ext>
                      </a:extLst>
                    </a:gridCol>
                    <a:gridCol w="3007360">
                      <a:extLst>
                        <a:ext uri="{9D8B030D-6E8A-4147-A177-3AD203B41FA5}">
                          <a16:colId xmlns:a16="http://schemas.microsoft.com/office/drawing/2014/main" val="2625490320"/>
                        </a:ext>
                      </a:extLst>
                    </a:gridCol>
                    <a:gridCol w="3144520">
                      <a:extLst>
                        <a:ext uri="{9D8B030D-6E8A-4147-A177-3AD203B41FA5}">
                          <a16:colId xmlns:a16="http://schemas.microsoft.com/office/drawing/2014/main" val="822984009"/>
                        </a:ext>
                      </a:extLst>
                    </a:gridCol>
                  </a:tblGrid>
                  <a:tr h="374048">
                    <a:tc>
                      <a:txBody>
                        <a:bodyPr/>
                        <a:lstStyle/>
                        <a:p>
                          <a:pPr algn="ctr"/>
                          <a:r>
                            <a:rPr lang="en-US" altLang="zh-CN">
                              <a:latin typeface="Times New Roman" panose="02020603050405020304" pitchFamily="18" charset="0"/>
                              <a:cs typeface="Times New Roman" panose="02020603050405020304" pitchFamily="18" charset="0"/>
                            </a:rPr>
                            <a:t>Model</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MSE (CV avg.)</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a:t>
                          </a:r>
                          <a14:m>
                            <m:oMath xmlns:m="http://schemas.openxmlformats.org/officeDocument/2006/math">
                              <m:sSup>
                                <m:sSupPr>
                                  <m:ctrlPr>
                                    <a:rPr lang="en-US" altLang="zh-CN" b="1" i="1" smtClean="0">
                                      <a:latin typeface="Cambria Math" panose="02040503050406030204" pitchFamily="18" charset="0"/>
                                      <a:cs typeface="Times New Roman" panose="02020603050405020304" pitchFamily="18" charset="0"/>
                                    </a:rPr>
                                  </m:ctrlPr>
                                </m:sSupPr>
                                <m:e>
                                  <m:r>
                                    <a:rPr lang="en-US" altLang="zh-CN" b="1" i="1" smtClean="0">
                                      <a:latin typeface="Cambria Math" panose="02040503050406030204" pitchFamily="18" charset="0"/>
                                      <a:cs typeface="Times New Roman" panose="02020603050405020304" pitchFamily="18" charset="0"/>
                                    </a:rPr>
                                    <m:t>𝑹</m:t>
                                  </m:r>
                                </m:e>
                                <m:sup>
                                  <m:r>
                                    <a:rPr lang="en-US" altLang="zh-CN" b="1" i="1" smtClean="0">
                                      <a:latin typeface="Cambria Math" panose="02040503050406030204" pitchFamily="18" charset="0"/>
                                      <a:cs typeface="Times New Roman" panose="02020603050405020304" pitchFamily="18" charset="0"/>
                                    </a:rPr>
                                    <m:t>𝟐</m:t>
                                  </m:r>
                                </m:sup>
                              </m:sSup>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(CV</a:t>
                          </a:r>
                          <a:r>
                            <a:rPr lang="en-US" altLang="zh-CN" baseline="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avg.)</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4425941"/>
                      </a:ext>
                    </a:extLst>
                  </a:tr>
                  <a:tr h="374048">
                    <a:tc>
                      <a:txBody>
                        <a:bodyPr/>
                        <a:lstStyle/>
                        <a:p>
                          <a:pPr algn="ctr"/>
                          <a:r>
                            <a:rPr lang="en-US" altLang="zh-CN">
                              <a:latin typeface="Times New Roman" panose="02020603050405020304" pitchFamily="18" charset="0"/>
                              <a:cs typeface="Times New Roman" panose="02020603050405020304" pitchFamily="18" charset="0"/>
                            </a:rPr>
                            <a:t>Multiple Linear Regression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40.2230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0.6273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2879051"/>
                      </a:ext>
                    </a:extLst>
                  </a:tr>
                  <a:tr h="374048">
                    <a:tc>
                      <a:txBody>
                        <a:bodyPr/>
                        <a:lstStyle/>
                        <a:p>
                          <a:pPr algn="ctr"/>
                          <a:r>
                            <a:rPr lang="en-US" altLang="zh-CN">
                              <a:latin typeface="Times New Roman" panose="02020603050405020304" pitchFamily="18" charset="0"/>
                              <a:cs typeface="Times New Roman" panose="02020603050405020304" pitchFamily="18" charset="0"/>
                            </a:rPr>
                            <a:t>Decision Tree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2.3059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0.9674</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3444614"/>
                      </a:ext>
                    </a:extLst>
                  </a:tr>
                  <a:tr h="374048">
                    <a:tc>
                      <a:txBody>
                        <a:bodyPr/>
                        <a:lstStyle/>
                        <a:p>
                          <a:pPr algn="ctr"/>
                          <a:r>
                            <a:rPr lang="en-US" altLang="zh-CN">
                              <a:latin typeface="Times New Roman" panose="02020603050405020304" pitchFamily="18" charset="0"/>
                              <a:cs typeface="Times New Roman" panose="02020603050405020304" pitchFamily="18" charset="0"/>
                            </a:rPr>
                            <a:t>Random Forest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1.0140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0.9901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7710384"/>
                      </a:ext>
                    </a:extLst>
                  </a:tr>
                  <a:tr h="374048">
                    <a:tc>
                      <a:txBody>
                        <a:bodyPr/>
                        <a:lstStyle/>
                        <a:p>
                          <a:pPr algn="ctr"/>
                          <a:r>
                            <a:rPr lang="en-US" altLang="zh-CN">
                              <a:latin typeface="Times New Roman" panose="02020603050405020304" pitchFamily="18" charset="0"/>
                              <a:cs typeface="Times New Roman" panose="02020603050405020304" pitchFamily="18" charset="0"/>
                            </a:rPr>
                            <a:t>Support Vector Regression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104.6991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0.0298</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67386"/>
                      </a:ext>
                    </a:extLst>
                  </a:tr>
                  <a:tr h="374048">
                    <a:tc>
                      <a:txBody>
                        <a:bodyPr/>
                        <a:lstStyle/>
                        <a:p>
                          <a:pPr algn="ctr"/>
                          <a:r>
                            <a:rPr lang="en-US" altLang="zh-CN">
                              <a:latin typeface="Times New Roman" panose="02020603050405020304" pitchFamily="18" charset="0"/>
                              <a:cs typeface="Times New Roman" panose="02020603050405020304" pitchFamily="18" charset="0"/>
                            </a:rPr>
                            <a:t>Multi-Layer Perceptron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40.4337</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dirty="0">
                              <a:effectLst/>
                              <a:latin typeface="Times New Roman" panose="02020603050405020304" pitchFamily="18" charset="0"/>
                              <a:cs typeface="Times New Roman" panose="02020603050405020304" pitchFamily="18" charset="0"/>
                            </a:rPr>
                            <a:t>0.6253</a:t>
                          </a:r>
                        </a:p>
                      </a:txBody>
                      <a:tcPr/>
                    </a:tc>
                    <a:extLst>
                      <a:ext uri="{0D108BD9-81ED-4DB2-BD59-A6C34878D82A}">
                        <a16:rowId xmlns:a16="http://schemas.microsoft.com/office/drawing/2014/main" val="4007946142"/>
                      </a:ext>
                    </a:extLst>
                  </a:tr>
                </a:tbl>
              </a:graphicData>
            </a:graphic>
          </p:graphicFrame>
        </mc:Choice>
        <mc:Fallback xmlns="">
          <p:graphicFrame>
            <p:nvGraphicFramePr>
              <p:cNvPr id="4" name="表格 3">
                <a:extLst>
                  <a:ext uri="{FF2B5EF4-FFF2-40B4-BE49-F238E27FC236}">
                    <a16:creationId xmlns:a16="http://schemas.microsoft.com/office/drawing/2014/main" id="{2F5A37E7-C5F1-5463-59D7-BEB0EB360C74}"/>
                  </a:ext>
                </a:extLst>
              </p:cNvPr>
              <p:cNvGraphicFramePr>
                <a:graphicFrameLocks noGrp="1"/>
              </p:cNvGraphicFramePr>
              <p:nvPr>
                <p:extLst>
                  <p:ext uri="{D42A27DB-BD31-4B8C-83A1-F6EECF244321}">
                    <p14:modId xmlns:p14="http://schemas.microsoft.com/office/powerpoint/2010/main" val="3296328890"/>
                  </p:ext>
                </p:extLst>
              </p:nvPr>
            </p:nvGraphicFramePr>
            <p:xfrm>
              <a:off x="680719" y="2306856"/>
              <a:ext cx="10830561" cy="2244288"/>
            </p:xfrm>
            <a:graphic>
              <a:graphicData uri="http://schemas.openxmlformats.org/drawingml/2006/table">
                <a:tbl>
                  <a:tblPr firstRow="1" bandRow="1">
                    <a:tableStyleId>{5C22544A-7EE6-4342-B048-85BDC9FD1C3A}</a:tableStyleId>
                  </a:tblPr>
                  <a:tblGrid>
                    <a:gridCol w="4678681">
                      <a:extLst>
                        <a:ext uri="{9D8B030D-6E8A-4147-A177-3AD203B41FA5}">
                          <a16:colId xmlns:a16="http://schemas.microsoft.com/office/drawing/2014/main" val="2502515772"/>
                        </a:ext>
                      </a:extLst>
                    </a:gridCol>
                    <a:gridCol w="3007360">
                      <a:extLst>
                        <a:ext uri="{9D8B030D-6E8A-4147-A177-3AD203B41FA5}">
                          <a16:colId xmlns:a16="http://schemas.microsoft.com/office/drawing/2014/main" val="2625490320"/>
                        </a:ext>
                      </a:extLst>
                    </a:gridCol>
                    <a:gridCol w="3144520">
                      <a:extLst>
                        <a:ext uri="{9D8B030D-6E8A-4147-A177-3AD203B41FA5}">
                          <a16:colId xmlns:a16="http://schemas.microsoft.com/office/drawing/2014/main" val="822984009"/>
                        </a:ext>
                      </a:extLst>
                    </a:gridCol>
                  </a:tblGrid>
                  <a:tr h="374048">
                    <a:tc>
                      <a:txBody>
                        <a:bodyPr/>
                        <a:lstStyle/>
                        <a:p>
                          <a:pPr algn="ctr"/>
                          <a:r>
                            <a:rPr lang="en-US" altLang="zh-CN">
                              <a:latin typeface="Times New Roman" panose="02020603050405020304" pitchFamily="18" charset="0"/>
                              <a:cs typeface="Times New Roman" panose="02020603050405020304" pitchFamily="18" charset="0"/>
                            </a:rPr>
                            <a:t>Model</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Test MSE (CV avg.)</a:t>
                          </a: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3"/>
                          <a:stretch>
                            <a:fillRect l="-244767" t="-8065" r="-775" b="-517742"/>
                          </a:stretch>
                        </a:blipFill>
                      </a:tcPr>
                    </a:tc>
                    <a:extLst>
                      <a:ext uri="{0D108BD9-81ED-4DB2-BD59-A6C34878D82A}">
                        <a16:rowId xmlns:a16="http://schemas.microsoft.com/office/drawing/2014/main" val="3884425941"/>
                      </a:ext>
                    </a:extLst>
                  </a:tr>
                  <a:tr h="374048">
                    <a:tc>
                      <a:txBody>
                        <a:bodyPr/>
                        <a:lstStyle/>
                        <a:p>
                          <a:pPr algn="ctr"/>
                          <a:r>
                            <a:rPr lang="en-US" altLang="zh-CN">
                              <a:latin typeface="Times New Roman" panose="02020603050405020304" pitchFamily="18" charset="0"/>
                              <a:cs typeface="Times New Roman" panose="02020603050405020304" pitchFamily="18" charset="0"/>
                            </a:rPr>
                            <a:t>Multiple Linear Regression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40.2230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0.6273</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2879051"/>
                      </a:ext>
                    </a:extLst>
                  </a:tr>
                  <a:tr h="374048">
                    <a:tc>
                      <a:txBody>
                        <a:bodyPr/>
                        <a:lstStyle/>
                        <a:p>
                          <a:pPr algn="ctr"/>
                          <a:r>
                            <a:rPr lang="en-US" altLang="zh-CN">
                              <a:latin typeface="Times New Roman" panose="02020603050405020304" pitchFamily="18" charset="0"/>
                              <a:cs typeface="Times New Roman" panose="02020603050405020304" pitchFamily="18" charset="0"/>
                            </a:rPr>
                            <a:t>Decision Tree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2.3059</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0.9674</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83444614"/>
                      </a:ext>
                    </a:extLst>
                  </a:tr>
                  <a:tr h="374048">
                    <a:tc>
                      <a:txBody>
                        <a:bodyPr/>
                        <a:lstStyle/>
                        <a:p>
                          <a:pPr algn="ctr"/>
                          <a:r>
                            <a:rPr lang="en-US" altLang="zh-CN">
                              <a:latin typeface="Times New Roman" panose="02020603050405020304" pitchFamily="18" charset="0"/>
                              <a:cs typeface="Times New Roman" panose="02020603050405020304" pitchFamily="18" charset="0"/>
                            </a:rPr>
                            <a:t>Random Forest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1.0140</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0.9901</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7710384"/>
                      </a:ext>
                    </a:extLst>
                  </a:tr>
                  <a:tr h="374048">
                    <a:tc>
                      <a:txBody>
                        <a:bodyPr/>
                        <a:lstStyle/>
                        <a:p>
                          <a:pPr algn="ctr"/>
                          <a:r>
                            <a:rPr lang="en-US" altLang="zh-CN">
                              <a:latin typeface="Times New Roman" panose="02020603050405020304" pitchFamily="18" charset="0"/>
                              <a:cs typeface="Times New Roman" panose="02020603050405020304" pitchFamily="18" charset="0"/>
                            </a:rPr>
                            <a:t>Support Vector Regression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104.6991</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0" i="0" dirty="0">
                              <a:effectLst/>
                              <a:latin typeface="Times New Roman" panose="02020603050405020304" pitchFamily="18" charset="0"/>
                              <a:cs typeface="Times New Roman" panose="02020603050405020304" pitchFamily="18" charset="0"/>
                            </a:rPr>
                            <a:t>0.0298</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967386"/>
                      </a:ext>
                    </a:extLst>
                  </a:tr>
                  <a:tr h="374048">
                    <a:tc>
                      <a:txBody>
                        <a:bodyPr/>
                        <a:lstStyle/>
                        <a:p>
                          <a:pPr algn="ctr"/>
                          <a:r>
                            <a:rPr lang="en-US" altLang="zh-CN">
                              <a:latin typeface="Times New Roman" panose="02020603050405020304" pitchFamily="18" charset="0"/>
                              <a:cs typeface="Times New Roman" panose="02020603050405020304" pitchFamily="18" charset="0"/>
                            </a:rPr>
                            <a:t>Multi-Layer Perceptron</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a:latin typeface="Times New Roman" panose="02020603050405020304" pitchFamily="18" charset="0"/>
                              <a:cs typeface="Times New Roman" panose="02020603050405020304" pitchFamily="18" charset="0"/>
                            </a:rPr>
                            <a:t>40.4337</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dirty="0">
                              <a:effectLst/>
                              <a:latin typeface="Times New Roman" panose="02020603050405020304" pitchFamily="18" charset="0"/>
                              <a:cs typeface="Times New Roman" panose="02020603050405020304" pitchFamily="18" charset="0"/>
                            </a:rPr>
                            <a:t>0.6253</a:t>
                          </a:r>
                        </a:p>
                      </a:txBody>
                      <a:tcPr/>
                    </a:tc>
                    <a:extLst>
                      <a:ext uri="{0D108BD9-81ED-4DB2-BD59-A6C34878D82A}">
                        <a16:rowId xmlns:a16="http://schemas.microsoft.com/office/drawing/2014/main" val="4007946142"/>
                      </a:ext>
                    </a:extLst>
                  </a:tr>
                </a:tbl>
              </a:graphicData>
            </a:graphic>
          </p:graphicFrame>
        </mc:Fallback>
      </mc:AlternateContent>
    </p:spTree>
    <p:extLst>
      <p:ext uri="{BB962C8B-B14F-4D97-AF65-F5344CB8AC3E}">
        <p14:creationId xmlns:p14="http://schemas.microsoft.com/office/powerpoint/2010/main" val="2865153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Interaction Terms </a:t>
            </a:r>
            <a:r>
              <a:rPr lang="en-US" altLang="zh-CN" sz="3600" dirty="0">
                <a:solidFill>
                  <a:srgbClr val="5BB4B2"/>
                </a:solidFill>
                <a:latin typeface="思源黑体 CN Heavy" panose="020B0A00000000000000" pitchFamily="34" charset="-122"/>
                <a:ea typeface="思源黑体 CN Heavy" panose="020B0A00000000000000" pitchFamily="34" charset="-122"/>
              </a:rPr>
              <a:t>&amp;</a:t>
            </a:r>
            <a:r>
              <a:rPr lang="zh-CN" altLang="en-US" sz="3600" dirty="0">
                <a:solidFill>
                  <a:srgbClr val="5BB4B2"/>
                </a:solidFill>
                <a:latin typeface="思源黑体 CN Heavy" panose="020B0A00000000000000" pitchFamily="34" charset="-122"/>
                <a:ea typeface="思源黑体 CN Heavy" panose="020B0A00000000000000" pitchFamily="34" charset="-122"/>
              </a:rPr>
              <a:t> </a:t>
            </a:r>
            <a:r>
              <a:rPr lang="en-US" altLang="zh-CN" sz="3600" dirty="0">
                <a:solidFill>
                  <a:srgbClr val="5BB4B2"/>
                </a:solidFill>
                <a:latin typeface="思源黑体 CN Heavy" panose="020B0A00000000000000" pitchFamily="34" charset="-122"/>
                <a:ea typeface="思源黑体 CN Heavy" panose="020B0A00000000000000" pitchFamily="34" charset="-122"/>
              </a:rPr>
              <a:t>Non-linear Terms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12</a:t>
            </a:fld>
            <a:endParaRPr lang="zh-CN" altLang="en-US" sz="1100" dirty="0">
              <a:latin typeface="思源黑体 CN Heavy" panose="02010600030101010101" charset="-122"/>
              <a:ea typeface="思源黑体 CN Heavy" panose="02010600030101010101" charset="-122"/>
            </a:endParaRPr>
          </a:p>
        </p:txBody>
      </p:sp>
      <p:pic>
        <p:nvPicPr>
          <p:cNvPr id="6" name="图片 5">
            <a:extLst>
              <a:ext uri="{FF2B5EF4-FFF2-40B4-BE49-F238E27FC236}">
                <a16:creationId xmlns:a16="http://schemas.microsoft.com/office/drawing/2014/main" id="{2B1A9F1B-2627-292E-48B2-A99879D6312C}"/>
              </a:ext>
            </a:extLst>
          </p:cNvPr>
          <p:cNvPicPr>
            <a:picLocks noChangeAspect="1"/>
          </p:cNvPicPr>
          <p:nvPr/>
        </p:nvPicPr>
        <p:blipFill>
          <a:blip r:embed="rId2"/>
          <a:stretch>
            <a:fillRect/>
          </a:stretch>
        </p:blipFill>
        <p:spPr>
          <a:xfrm>
            <a:off x="1321299" y="2636641"/>
            <a:ext cx="2163581" cy="1014400"/>
          </a:xfrm>
          <a:prstGeom prst="rect">
            <a:avLst/>
          </a:prstGeom>
        </p:spPr>
      </p:pic>
      <p:sp>
        <p:nvSpPr>
          <p:cNvPr id="7" name="文本框 6">
            <a:extLst>
              <a:ext uri="{FF2B5EF4-FFF2-40B4-BE49-F238E27FC236}">
                <a16:creationId xmlns:a16="http://schemas.microsoft.com/office/drawing/2014/main" id="{A465694C-D5B4-A49D-CAF0-3CAFF7DA953A}"/>
              </a:ext>
            </a:extLst>
          </p:cNvPr>
          <p:cNvSpPr txBox="1"/>
          <p:nvPr/>
        </p:nvSpPr>
        <p:spPr>
          <a:xfrm>
            <a:off x="848989" y="1610121"/>
            <a:ext cx="10486401" cy="830997"/>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The following optimization for MLR begins by considering the addition of non-linear cross terms for the reasons described in Data Understanding.</a:t>
            </a:r>
          </a:p>
          <a:p>
            <a:endParaRPr lang="en-US" altLang="zh-CN" sz="1200" dirty="0">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latin typeface="思源黑体 CN Heavy" panose="02010600030101010101" charset="-122"/>
                <a:ea typeface="思源黑体 CN Heavy" panose="02010600030101010101" charset="-122"/>
                <a:cs typeface="Times New Roman" panose="02020603050405020304" pitchFamily="18" charset="0"/>
              </a:rPr>
              <a:t>The main consideration is, for example, the effect of smoking on the incidence of tuberculosis may be moderated by the gender factor.</a:t>
            </a:r>
          </a:p>
        </p:txBody>
      </p:sp>
      <p:sp>
        <p:nvSpPr>
          <p:cNvPr id="9" name="文本框 8">
            <a:extLst>
              <a:ext uri="{FF2B5EF4-FFF2-40B4-BE49-F238E27FC236}">
                <a16:creationId xmlns:a16="http://schemas.microsoft.com/office/drawing/2014/main" id="{3D33A5F6-7B42-2941-3EF6-9C3FCCE2D203}"/>
              </a:ext>
            </a:extLst>
          </p:cNvPr>
          <p:cNvSpPr txBox="1"/>
          <p:nvPr/>
        </p:nvSpPr>
        <p:spPr>
          <a:xfrm>
            <a:off x="848989" y="5194389"/>
            <a:ext cx="10486401" cy="276999"/>
          </a:xfrm>
          <a:prstGeom prst="rect">
            <a:avLst/>
          </a:prstGeom>
          <a:noFill/>
        </p:spPr>
        <p:txBody>
          <a:bodyPr wrap="square">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Experiments with high order terms were added, and cross validation revealed poorer results, which are not shown here.</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10" name="文本框 9">
            <a:extLst>
              <a:ext uri="{FF2B5EF4-FFF2-40B4-BE49-F238E27FC236}">
                <a16:creationId xmlns:a16="http://schemas.microsoft.com/office/drawing/2014/main" id="{70FD87DE-837F-E8C5-B648-CFDAE8DBF167}"/>
              </a:ext>
            </a:extLst>
          </p:cNvPr>
          <p:cNvSpPr txBox="1"/>
          <p:nvPr/>
        </p:nvSpPr>
        <p:spPr>
          <a:xfrm>
            <a:off x="1265548" y="4210387"/>
            <a:ext cx="10227310" cy="646331"/>
          </a:xfrm>
          <a:prstGeom prst="rect">
            <a:avLst/>
          </a:prstGeom>
          <a:noFill/>
        </p:spPr>
        <p:txBody>
          <a:bodyPr wrap="square">
            <a:spAutoFit/>
          </a:bodyPr>
          <a:lstStyle/>
          <a:p>
            <a:r>
              <a:rPr lang="en-US" altLang="zh-CN" sz="1200" b="0" i="0" dirty="0">
                <a:solidFill>
                  <a:srgbClr val="3B3B3B"/>
                </a:solidFill>
                <a:effectLst/>
                <a:latin typeface="Consolas" panose="020B0609020204030204" pitchFamily="49" charset="0"/>
              </a:rPr>
              <a:t>Random Forest (Interaction Terms)</a:t>
            </a:r>
          </a:p>
          <a:p>
            <a:r>
              <a:rPr lang="en-US" altLang="zh-CN" sz="1200" b="0" i="0" dirty="0">
                <a:solidFill>
                  <a:srgbClr val="3B3B3B"/>
                </a:solidFill>
                <a:effectLst/>
                <a:latin typeface="Consolas" panose="020B0609020204030204" pitchFamily="49" charset="0"/>
              </a:rPr>
              <a:t>Decision Tree (Interaction Terms)</a:t>
            </a:r>
          </a:p>
          <a:p>
            <a:r>
              <a:rPr lang="en-US" altLang="zh-CN" sz="1200" b="0" i="0" dirty="0">
                <a:solidFill>
                  <a:srgbClr val="3B3B3B"/>
                </a:solidFill>
                <a:effectLst/>
                <a:latin typeface="Consolas" panose="020B0609020204030204" pitchFamily="49" charset="0"/>
              </a:rPr>
              <a:t>Multiple Linear Regression (Interaction Terms)</a:t>
            </a:r>
            <a:endParaRPr lang="zh-CN" altLang="en-US" sz="1200" dirty="0"/>
          </a:p>
        </p:txBody>
      </p:sp>
      <p:sp>
        <p:nvSpPr>
          <p:cNvPr id="11" name="箭头: 下 10">
            <a:extLst>
              <a:ext uri="{FF2B5EF4-FFF2-40B4-BE49-F238E27FC236}">
                <a16:creationId xmlns:a16="http://schemas.microsoft.com/office/drawing/2014/main" id="{095D6520-09B1-EEC6-F64D-54541A3C9BF5}"/>
              </a:ext>
            </a:extLst>
          </p:cNvPr>
          <p:cNvSpPr/>
          <p:nvPr/>
        </p:nvSpPr>
        <p:spPr>
          <a:xfrm>
            <a:off x="2342129" y="3796834"/>
            <a:ext cx="121920" cy="32004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028359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Interaction Terms </a:t>
            </a:r>
            <a:r>
              <a:rPr lang="en-US" altLang="zh-CN" sz="3600" dirty="0">
                <a:solidFill>
                  <a:srgbClr val="5BB4B2"/>
                </a:solidFill>
                <a:latin typeface="思源黑体 CN Heavy" panose="020B0A00000000000000" pitchFamily="34" charset="-122"/>
                <a:ea typeface="思源黑体 CN Heavy" panose="020B0A00000000000000" pitchFamily="34" charset="-122"/>
              </a:rPr>
              <a:t>&amp;</a:t>
            </a:r>
            <a:r>
              <a:rPr lang="zh-CN" altLang="en-US" sz="3600" dirty="0">
                <a:solidFill>
                  <a:srgbClr val="5BB4B2"/>
                </a:solidFill>
                <a:latin typeface="思源黑体 CN Heavy" panose="020B0A00000000000000" pitchFamily="34" charset="-122"/>
                <a:ea typeface="思源黑体 CN Heavy" panose="020B0A00000000000000" pitchFamily="34" charset="-122"/>
              </a:rPr>
              <a:t> </a:t>
            </a:r>
            <a:r>
              <a:rPr lang="en-US" altLang="zh-CN" sz="3600" dirty="0">
                <a:solidFill>
                  <a:srgbClr val="5BB4B2"/>
                </a:solidFill>
                <a:latin typeface="思源黑体 CN Heavy" panose="020B0A00000000000000" pitchFamily="34" charset="-122"/>
                <a:ea typeface="思源黑体 CN Heavy" panose="020B0A00000000000000" pitchFamily="34" charset="-122"/>
              </a:rPr>
              <a:t>Non-linear Terms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13</a:t>
            </a:fld>
            <a:endParaRPr lang="zh-CN" altLang="en-US" sz="1100" dirty="0">
              <a:latin typeface="思源黑体 CN Heavy" panose="02010600030101010101" charset="-122"/>
              <a:ea typeface="思源黑体 CN Heavy" panose="02010600030101010101" charset="-122"/>
            </a:endParaRPr>
          </a:p>
        </p:txBody>
      </p:sp>
      <p:sp>
        <p:nvSpPr>
          <p:cNvPr id="10" name="文本框 9">
            <a:extLst>
              <a:ext uri="{FF2B5EF4-FFF2-40B4-BE49-F238E27FC236}">
                <a16:creationId xmlns:a16="http://schemas.microsoft.com/office/drawing/2014/main" id="{70FD87DE-837F-E8C5-B648-CFDAE8DBF167}"/>
              </a:ext>
            </a:extLst>
          </p:cNvPr>
          <p:cNvSpPr txBox="1"/>
          <p:nvPr/>
        </p:nvSpPr>
        <p:spPr>
          <a:xfrm>
            <a:off x="928091" y="1410139"/>
            <a:ext cx="10227310" cy="276999"/>
          </a:xfrm>
          <a:prstGeom prst="rect">
            <a:avLst/>
          </a:prstGeom>
          <a:noFill/>
        </p:spPr>
        <p:txBody>
          <a:bodyPr wrap="square">
            <a:spAutoFit/>
          </a:bodyPr>
          <a:lstStyle/>
          <a:p>
            <a:r>
              <a:rPr lang="en-US" altLang="zh-CN" sz="1200" b="0" i="0" dirty="0">
                <a:solidFill>
                  <a:srgbClr val="3B3B3B"/>
                </a:solidFill>
                <a:effectLst/>
                <a:latin typeface="Consolas" panose="020B0609020204030204" pitchFamily="49" charset="0"/>
              </a:rPr>
              <a:t>Multiple Linear Regression (Interaction Terms)</a:t>
            </a:r>
            <a:endParaRPr lang="zh-CN" altLang="en-US" sz="1200" dirty="0"/>
          </a:p>
        </p:txBody>
      </p:sp>
      <p:sp>
        <p:nvSpPr>
          <p:cNvPr id="12" name="文本框 11">
            <a:extLst>
              <a:ext uri="{FF2B5EF4-FFF2-40B4-BE49-F238E27FC236}">
                <a16:creationId xmlns:a16="http://schemas.microsoft.com/office/drawing/2014/main" id="{A0DBFE7F-040E-722E-930B-FFFCD38AB86A}"/>
              </a:ext>
            </a:extLst>
          </p:cNvPr>
          <p:cNvSpPr txBox="1"/>
          <p:nvPr/>
        </p:nvSpPr>
        <p:spPr>
          <a:xfrm>
            <a:off x="1324519" y="1778661"/>
            <a:ext cx="7610476" cy="4524315"/>
          </a:xfrm>
          <a:prstGeom prst="rect">
            <a:avLst/>
          </a:prstGeom>
          <a:noFill/>
        </p:spPr>
        <p:txBody>
          <a:bodyPr wrap="square">
            <a:spAutoFit/>
          </a:bodyPr>
          <a:lstStyle/>
          <a:p>
            <a:r>
              <a:rPr lang="en-US" altLang="zh-CN" sz="800" b="0" i="0" dirty="0">
                <a:solidFill>
                  <a:srgbClr val="3B3B3B"/>
                </a:solidFill>
                <a:effectLst/>
                <a:latin typeface="Consolas" panose="020B0609020204030204" pitchFamily="49" charset="0"/>
              </a:rPr>
              <a:t> OLS Regression Results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Dep. Variable:           tuberculosis   R-squared:                       0.644</a:t>
            </a:r>
          </a:p>
          <a:p>
            <a:r>
              <a:rPr lang="en-US" altLang="zh-CN" sz="800" b="0" i="0" dirty="0">
                <a:solidFill>
                  <a:srgbClr val="3B3B3B"/>
                </a:solidFill>
                <a:effectLst/>
                <a:latin typeface="Consolas" panose="020B0609020204030204" pitchFamily="49" charset="0"/>
              </a:rPr>
              <a:t>Model:                            OLS   Adj. R-squared:                  0.635</a:t>
            </a:r>
          </a:p>
          <a:p>
            <a:r>
              <a:rPr lang="en-US" altLang="zh-CN" sz="800" b="0" i="0" dirty="0">
                <a:solidFill>
                  <a:srgbClr val="3B3B3B"/>
                </a:solidFill>
                <a:effectLst/>
                <a:latin typeface="Consolas" panose="020B0609020204030204" pitchFamily="49" charset="0"/>
              </a:rPr>
              <a:t>Method:                 Least Squares   F-statistic:                     73.61</a:t>
            </a:r>
          </a:p>
          <a:p>
            <a:r>
              <a:rPr lang="en-US" altLang="zh-CN" sz="800" b="0" i="0" dirty="0">
                <a:solidFill>
                  <a:srgbClr val="3B3B3B"/>
                </a:solidFill>
                <a:effectLst/>
                <a:latin typeface="Consolas" panose="020B0609020204030204" pitchFamily="49" charset="0"/>
              </a:rPr>
              <a:t>Date:                Wed, 29 May 2024   Prob (F-statistic):          5.37e-126</a:t>
            </a:r>
          </a:p>
          <a:p>
            <a:r>
              <a:rPr lang="en-US" altLang="zh-CN" sz="800" b="0" i="0" dirty="0">
                <a:solidFill>
                  <a:srgbClr val="3B3B3B"/>
                </a:solidFill>
                <a:effectLst/>
                <a:latin typeface="Consolas" panose="020B0609020204030204" pitchFamily="49" charset="0"/>
              </a:rPr>
              <a:t>Time:                        08:59:36   Log-Likelihood:                -2037.5</a:t>
            </a:r>
          </a:p>
          <a:p>
            <a:r>
              <a:rPr lang="en-US" altLang="zh-CN" sz="800" b="0" i="0" dirty="0">
                <a:solidFill>
                  <a:srgbClr val="3B3B3B"/>
                </a:solidFill>
                <a:effectLst/>
                <a:latin typeface="Consolas" panose="020B0609020204030204" pitchFamily="49" charset="0"/>
              </a:rPr>
              <a:t>No. Observations:                 627   AIC:                             4107.</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Residuals:                     611   BIC:                             4178.</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Model:                          15                                         </a:t>
            </a:r>
          </a:p>
          <a:p>
            <a:r>
              <a:rPr lang="en-US" altLang="zh-CN" sz="800" b="0" i="0" dirty="0">
                <a:solidFill>
                  <a:srgbClr val="3B3B3B"/>
                </a:solidFill>
                <a:effectLst/>
                <a:latin typeface="Consolas" panose="020B0609020204030204" pitchFamily="49" charset="0"/>
              </a:rPr>
              <a:t>Covariance Type:            </a:t>
            </a:r>
            <a:r>
              <a:rPr lang="en-US" altLang="zh-CN" sz="800" b="0" i="0" dirty="0" err="1">
                <a:solidFill>
                  <a:srgbClr val="3B3B3B"/>
                </a:solidFill>
                <a:effectLst/>
                <a:latin typeface="Consolas" panose="020B0609020204030204" pitchFamily="49" charset="0"/>
              </a:rPr>
              <a:t>nonrobust</a:t>
            </a:r>
            <a:r>
              <a:rPr lang="en-US" altLang="zh-CN" sz="800" b="0" i="0" dirty="0">
                <a:solidFill>
                  <a:srgbClr val="3B3B3B"/>
                </a:solidFill>
                <a:effectLst/>
                <a:latin typeface="Consolas" panose="020B0609020204030204" pitchFamily="49" charset="0"/>
              </a:rPr>
              <a:t>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                                      </a:t>
            </a:r>
            <a:r>
              <a:rPr lang="en-US" altLang="zh-CN" sz="800" b="0" i="0" dirty="0" err="1">
                <a:solidFill>
                  <a:srgbClr val="3B3B3B"/>
                </a:solidFill>
                <a:effectLst/>
                <a:latin typeface="Consolas" panose="020B0609020204030204" pitchFamily="49" charset="0"/>
              </a:rPr>
              <a:t>coef</a:t>
            </a:r>
            <a:r>
              <a:rPr lang="en-US" altLang="zh-CN" sz="800" b="0" i="0" dirty="0">
                <a:solidFill>
                  <a:srgbClr val="3B3B3B"/>
                </a:solidFill>
                <a:effectLst/>
                <a:latin typeface="Consolas" panose="020B0609020204030204" pitchFamily="49" charset="0"/>
              </a:rPr>
              <a:t>    std err          t      P&gt;|t|      [0.025      0.975]</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const                             400.7548     24.205     16.557      0.000     353.219     448.290</a:t>
            </a:r>
          </a:p>
          <a:p>
            <a:r>
              <a:rPr lang="en-US" altLang="zh-CN" sz="800" b="0" i="0" dirty="0">
                <a:solidFill>
                  <a:srgbClr val="3B3B3B"/>
                </a:solidFill>
                <a:effectLst/>
                <a:latin typeface="Consolas" panose="020B0609020204030204" pitchFamily="49" charset="0"/>
              </a:rPr>
              <a:t>sex                                -0.6447      3.429     -0.188      </a:t>
            </a:r>
            <a:r>
              <a:rPr lang="en-US" altLang="zh-CN" sz="800" b="0" i="0" dirty="0">
                <a:solidFill>
                  <a:srgbClr val="FF0000"/>
                </a:solidFill>
                <a:effectLst/>
                <a:latin typeface="Consolas" panose="020B0609020204030204" pitchFamily="49" charset="0"/>
              </a:rPr>
              <a:t>0.851</a:t>
            </a:r>
            <a:r>
              <a:rPr lang="en-US" altLang="zh-CN" sz="800" b="0" i="0" dirty="0">
                <a:solidFill>
                  <a:srgbClr val="3B3B3B"/>
                </a:solidFill>
                <a:effectLst/>
                <a:latin typeface="Consolas" panose="020B0609020204030204" pitchFamily="49" charset="0"/>
              </a:rPr>
              <a:t>      -7.379       6.090</a:t>
            </a:r>
          </a:p>
          <a:p>
            <a:r>
              <a:rPr lang="en-US" altLang="zh-CN" sz="800" b="0" i="0" dirty="0">
                <a:solidFill>
                  <a:srgbClr val="3B3B3B"/>
                </a:solidFill>
                <a:effectLst/>
                <a:latin typeface="Consolas" panose="020B0609020204030204" pitchFamily="49" charset="0"/>
              </a:rPr>
              <a:t>alcohol                             0.7754      0.144      5.369      0.000       0.492       1.059</a:t>
            </a:r>
          </a:p>
          <a:p>
            <a:r>
              <a:rPr lang="en-US" altLang="zh-CN" sz="800" b="0" i="0" dirty="0">
                <a:solidFill>
                  <a:srgbClr val="3B3B3B"/>
                </a:solidFill>
                <a:effectLst/>
                <a:latin typeface="Consolas" panose="020B0609020204030204" pitchFamily="49" charset="0"/>
              </a:rPr>
              <a:t>tobacco                             0.2861      0.070      4.068      0.000       0.148       0.424</a:t>
            </a:r>
          </a:p>
          <a:p>
            <a:r>
              <a:rPr lang="en-US" altLang="zh-CN" sz="800" b="0" i="0" dirty="0">
                <a:solidFill>
                  <a:srgbClr val="3B3B3B"/>
                </a:solidFill>
                <a:effectLst/>
                <a:latin typeface="Consolas" panose="020B0609020204030204" pitchFamily="49" charset="0"/>
              </a:rPr>
              <a:t>pm25                               -1.1802      0.166     -7.099      0.000      -1.507      -0.854</a:t>
            </a:r>
          </a:p>
          <a:p>
            <a:r>
              <a:rPr lang="en-US" altLang="zh-CN" sz="800" b="0" i="0" dirty="0">
                <a:solidFill>
                  <a:srgbClr val="3B3B3B"/>
                </a:solidFill>
                <a:effectLst/>
                <a:latin typeface="Consolas" panose="020B0609020204030204" pitchFamily="49" charset="0"/>
              </a:rPr>
              <a:t>water                              -3.9259      0.228    -17.208      0.000      -4.374      -3.478</a:t>
            </a:r>
          </a:p>
          <a:p>
            <a:r>
              <a:rPr lang="en-US" altLang="zh-CN" sz="800" b="0" i="0" dirty="0">
                <a:solidFill>
                  <a:srgbClr val="3B3B3B"/>
                </a:solidFill>
                <a:effectLst/>
                <a:latin typeface="Consolas" panose="020B0609020204030204" pitchFamily="49" charset="0"/>
              </a:rPr>
              <a:t>sanitation                         -0.0322      0.083     -0.387      </a:t>
            </a:r>
            <a:r>
              <a:rPr lang="en-US" altLang="zh-CN" sz="800" b="0" i="0" dirty="0">
                <a:solidFill>
                  <a:srgbClr val="FF0000"/>
                </a:solidFill>
                <a:effectLst/>
                <a:latin typeface="Consolas" panose="020B0609020204030204" pitchFamily="49" charset="0"/>
              </a:rPr>
              <a:t>0.699</a:t>
            </a:r>
            <a:r>
              <a:rPr lang="en-US" altLang="zh-CN" sz="800" b="0" i="0" dirty="0">
                <a:solidFill>
                  <a:srgbClr val="3B3B3B"/>
                </a:solidFill>
                <a:effectLst/>
                <a:latin typeface="Consolas" panose="020B0609020204030204" pitchFamily="49" charset="0"/>
              </a:rPr>
              <a:t>      -0.195       0.131</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-0.1344      0.011    -12.199      0.000      -0.156      -0.113</a:t>
            </a:r>
          </a:p>
          <a:p>
            <a:r>
              <a:rPr lang="en-US" altLang="zh-CN" sz="800" b="0" i="0" dirty="0" err="1">
                <a:solidFill>
                  <a:srgbClr val="3B3B3B"/>
                </a:solidFill>
                <a:effectLst/>
                <a:latin typeface="Consolas" panose="020B0609020204030204" pitchFamily="49" charset="0"/>
              </a:rPr>
              <a:t>population_density</a:t>
            </a:r>
            <a:r>
              <a:rPr lang="en-US" altLang="zh-CN" sz="800" b="0" i="0" dirty="0">
                <a:solidFill>
                  <a:srgbClr val="3B3B3B"/>
                </a:solidFill>
                <a:effectLst/>
                <a:latin typeface="Consolas" panose="020B0609020204030204" pitchFamily="49" charset="0"/>
              </a:rPr>
              <a:t>                  0.0092      0.001      7.868      0.000       0.007       0.012</a:t>
            </a:r>
          </a:p>
          <a:p>
            <a:r>
              <a:rPr lang="en-US" altLang="zh-CN" sz="800" b="0" i="0" dirty="0" err="1">
                <a:solidFill>
                  <a:srgbClr val="3B3B3B"/>
                </a:solidFill>
                <a:effectLst/>
                <a:latin typeface="Consolas" panose="020B0609020204030204" pitchFamily="49" charset="0"/>
              </a:rPr>
              <a:t>urban_population</a:t>
            </a:r>
            <a:r>
              <a:rPr lang="en-US" altLang="zh-CN" sz="800" b="0" i="0" dirty="0">
                <a:solidFill>
                  <a:srgbClr val="3B3B3B"/>
                </a:solidFill>
                <a:effectLst/>
                <a:latin typeface="Consolas" panose="020B0609020204030204" pitchFamily="49" charset="0"/>
              </a:rPr>
              <a:t>                   -0.0674      0.035     -1.906      </a:t>
            </a:r>
            <a:r>
              <a:rPr lang="en-US" altLang="zh-CN" sz="800" b="0" i="0" dirty="0">
                <a:solidFill>
                  <a:srgbClr val="FF0000"/>
                </a:solidFill>
                <a:effectLst/>
                <a:latin typeface="Consolas" panose="020B0609020204030204" pitchFamily="49" charset="0"/>
              </a:rPr>
              <a:t>0.057</a:t>
            </a:r>
            <a:r>
              <a:rPr lang="en-US" altLang="zh-CN" sz="800" b="0" i="0" dirty="0">
                <a:solidFill>
                  <a:srgbClr val="3B3B3B"/>
                </a:solidFill>
                <a:effectLst/>
                <a:latin typeface="Consolas" panose="020B0609020204030204" pitchFamily="49" charset="0"/>
              </a:rPr>
              <a:t>      -0.137       0.002</a:t>
            </a:r>
          </a:p>
          <a:p>
            <a:r>
              <a:rPr lang="en-US" altLang="zh-CN" sz="800" b="0" i="0" dirty="0">
                <a:solidFill>
                  <a:srgbClr val="3B3B3B"/>
                </a:solidFill>
                <a:effectLst/>
                <a:latin typeface="Consolas" panose="020B0609020204030204" pitchFamily="49" charset="0"/>
              </a:rPr>
              <a:t>sex * alcohol                       2.8738      0.476      6.038      0.000       1.939       3.809</a:t>
            </a:r>
          </a:p>
          <a:p>
            <a:r>
              <a:rPr lang="en-US" altLang="zh-CN" sz="800" b="0" i="0" dirty="0">
                <a:solidFill>
                  <a:srgbClr val="3B3B3B"/>
                </a:solidFill>
                <a:effectLst/>
                <a:latin typeface="Consolas" panose="020B0609020204030204" pitchFamily="49" charset="0"/>
              </a:rPr>
              <a:t>sex * tobacco                      -0.0835      0.103     -0.811      </a:t>
            </a:r>
            <a:r>
              <a:rPr lang="en-US" altLang="zh-CN" sz="800" b="0" i="0" dirty="0">
                <a:solidFill>
                  <a:srgbClr val="FF0000"/>
                </a:solidFill>
                <a:effectLst/>
                <a:latin typeface="Consolas" panose="020B0609020204030204" pitchFamily="49" charset="0"/>
              </a:rPr>
              <a:t>0.418</a:t>
            </a:r>
            <a:r>
              <a:rPr lang="en-US" altLang="zh-CN" sz="800" b="0" i="0" dirty="0">
                <a:solidFill>
                  <a:srgbClr val="3B3B3B"/>
                </a:solidFill>
                <a:effectLst/>
                <a:latin typeface="Consolas" panose="020B0609020204030204" pitchFamily="49" charset="0"/>
              </a:rPr>
              <a:t>      -0.286       0.119</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tobacco    -5.324e-05   2.75e-05     -1.933      </a:t>
            </a:r>
            <a:r>
              <a:rPr lang="en-US" altLang="zh-CN" sz="800" b="0" i="0" dirty="0">
                <a:solidFill>
                  <a:srgbClr val="FF0000"/>
                </a:solidFill>
                <a:effectLst/>
                <a:latin typeface="Consolas" panose="020B0609020204030204" pitchFamily="49" charset="0"/>
              </a:rPr>
              <a:t>0.054</a:t>
            </a:r>
            <a:r>
              <a:rPr lang="en-US" altLang="zh-CN" sz="800" b="0" i="0" dirty="0">
                <a:solidFill>
                  <a:srgbClr val="3B3B3B"/>
                </a:solidFill>
                <a:effectLst/>
                <a:latin typeface="Consolas" panose="020B0609020204030204" pitchFamily="49" charset="0"/>
              </a:rPr>
              <a:t>      -0.000    8.37e-07</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pm25           0.0001   6.43e-05      1.852      </a:t>
            </a:r>
            <a:r>
              <a:rPr lang="en-US" altLang="zh-CN" sz="800" b="0" i="0" dirty="0">
                <a:solidFill>
                  <a:srgbClr val="FF0000"/>
                </a:solidFill>
                <a:effectLst/>
                <a:latin typeface="Consolas" panose="020B0609020204030204" pitchFamily="49" charset="0"/>
              </a:rPr>
              <a:t>0.065</a:t>
            </a:r>
            <a:r>
              <a:rPr lang="en-US" altLang="zh-CN" sz="800" b="0" i="0" dirty="0">
                <a:solidFill>
                  <a:srgbClr val="3B3B3B"/>
                </a:solidFill>
                <a:effectLst/>
                <a:latin typeface="Consolas" panose="020B0609020204030204" pitchFamily="49" charset="0"/>
              </a:rPr>
              <a:t>   -7.21e-06       0.000</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water          0.0014      0.000     11.839      0.000       0.001       0.002</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sanitation -4.466e-05    2.6e-05     -1.720      </a:t>
            </a:r>
            <a:r>
              <a:rPr lang="en-US" altLang="zh-CN" sz="800" b="0" i="0" dirty="0">
                <a:solidFill>
                  <a:srgbClr val="FF0000"/>
                </a:solidFill>
                <a:effectLst/>
                <a:latin typeface="Consolas" panose="020B0609020204030204" pitchFamily="49" charset="0"/>
              </a:rPr>
              <a:t>0.086</a:t>
            </a:r>
            <a:r>
              <a:rPr lang="en-US" altLang="zh-CN" sz="800" b="0" i="0" dirty="0">
                <a:solidFill>
                  <a:srgbClr val="3B3B3B"/>
                </a:solidFill>
                <a:effectLst/>
                <a:latin typeface="Consolas" panose="020B0609020204030204" pitchFamily="49" charset="0"/>
              </a:rPr>
              <a:t>   -9.56e-05    6.33e-06</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Omnibus:                      149.362   Durbin-Watson:                   2.035</a:t>
            </a:r>
          </a:p>
          <a:p>
            <a:r>
              <a:rPr lang="en-US" altLang="zh-CN" sz="800" b="0" i="0" dirty="0">
                <a:solidFill>
                  <a:srgbClr val="3B3B3B"/>
                </a:solidFill>
                <a:effectLst/>
                <a:latin typeface="Consolas" panose="020B0609020204030204" pitchFamily="49" charset="0"/>
              </a:rPr>
              <a:t>Prob(Omnibus):                  0.000   Jarque-Bera (JB):              735.252</a:t>
            </a:r>
          </a:p>
          <a:p>
            <a:r>
              <a:rPr lang="en-US" altLang="zh-CN" sz="800" b="0" i="0" dirty="0">
                <a:solidFill>
                  <a:srgbClr val="3B3B3B"/>
                </a:solidFill>
                <a:effectLst/>
                <a:latin typeface="Consolas" panose="020B0609020204030204" pitchFamily="49" charset="0"/>
              </a:rPr>
              <a:t>Skew:                           0.974   Prob(JB):                    2.20e-160</a:t>
            </a:r>
          </a:p>
          <a:p>
            <a:r>
              <a:rPr lang="en-US" altLang="zh-CN" sz="800" b="0" i="0" dirty="0">
                <a:solidFill>
                  <a:srgbClr val="3B3B3B"/>
                </a:solidFill>
                <a:effectLst/>
                <a:latin typeface="Consolas" panose="020B0609020204030204" pitchFamily="49" charset="0"/>
              </a:rPr>
              <a:t>Kurtosis:                       7.935   Cond. No.                     4.28e+07</a:t>
            </a:r>
          </a:p>
          <a:p>
            <a:r>
              <a:rPr lang="en-US" altLang="zh-CN" sz="800" b="0" i="0" dirty="0">
                <a:solidFill>
                  <a:srgbClr val="3B3B3B"/>
                </a:solidFill>
                <a:effectLst/>
                <a:latin typeface="Consolas" panose="020B0609020204030204" pitchFamily="49" charset="0"/>
              </a:rPr>
              <a:t>==============================================================================</a:t>
            </a:r>
            <a:endParaRPr lang="zh-CN" altLang="en-US" sz="800" dirty="0"/>
          </a:p>
        </p:txBody>
      </p:sp>
    </p:spTree>
    <p:extLst>
      <p:ext uri="{BB962C8B-B14F-4D97-AF65-F5344CB8AC3E}">
        <p14:creationId xmlns:p14="http://schemas.microsoft.com/office/powerpoint/2010/main" val="4187975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Interaction Terms with Stepwise Selection</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14</a:t>
            </a:fld>
            <a:endParaRPr lang="zh-CN" altLang="en-US" sz="1100" dirty="0">
              <a:latin typeface="思源黑体 CN Heavy" panose="02010600030101010101" charset="-122"/>
              <a:ea typeface="思源黑体 CN Heavy" panose="02010600030101010101" charset="-122"/>
            </a:endParaRPr>
          </a:p>
        </p:txBody>
      </p:sp>
      <p:sp>
        <p:nvSpPr>
          <p:cNvPr id="4" name="文本框 3">
            <a:extLst>
              <a:ext uri="{FF2B5EF4-FFF2-40B4-BE49-F238E27FC236}">
                <a16:creationId xmlns:a16="http://schemas.microsoft.com/office/drawing/2014/main" id="{C0F2A2B0-E07B-9038-C142-457A2C2617CB}"/>
              </a:ext>
            </a:extLst>
          </p:cNvPr>
          <p:cNvSpPr txBox="1"/>
          <p:nvPr/>
        </p:nvSpPr>
        <p:spPr>
          <a:xfrm>
            <a:off x="848989" y="1445356"/>
            <a:ext cx="10486401" cy="830997"/>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After adding all possible cross terms to the dataset, feature selection is performed using Forward Selection and Mixed Selection, respectively, to retain the features that are more significant and make the model better.</a:t>
            </a:r>
          </a:p>
          <a:p>
            <a:endParaRPr lang="en-US" altLang="zh-CN" sz="1200" dirty="0">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latin typeface="思源黑体 CN Heavy" panose="02010600030101010101" charset="-122"/>
                <a:ea typeface="思源黑体 CN Heavy" panose="02010600030101010101" charset="-122"/>
                <a:cs typeface="Times New Roman" panose="02020603050405020304" pitchFamily="18" charset="0"/>
              </a:rPr>
              <a:t>e.g. Mixed Selection from interaction terms:</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6" name="文本框 5">
            <a:extLst>
              <a:ext uri="{FF2B5EF4-FFF2-40B4-BE49-F238E27FC236}">
                <a16:creationId xmlns:a16="http://schemas.microsoft.com/office/drawing/2014/main" id="{3C3B4E86-1634-1AB6-346F-59FB4070F2EF}"/>
              </a:ext>
            </a:extLst>
          </p:cNvPr>
          <p:cNvSpPr txBox="1"/>
          <p:nvPr/>
        </p:nvSpPr>
        <p:spPr>
          <a:xfrm>
            <a:off x="1183004" y="2276353"/>
            <a:ext cx="7610476" cy="4031873"/>
          </a:xfrm>
          <a:prstGeom prst="rect">
            <a:avLst/>
          </a:prstGeom>
          <a:noFill/>
        </p:spPr>
        <p:txBody>
          <a:bodyPr wrap="square">
            <a:spAutoFit/>
          </a:bodyPr>
          <a:lstStyle/>
          <a:p>
            <a:r>
              <a:rPr lang="en-US" altLang="zh-CN" sz="800" b="0" i="0" dirty="0">
                <a:solidFill>
                  <a:srgbClr val="3B3B3B"/>
                </a:solidFill>
                <a:effectLst/>
                <a:latin typeface="Consolas" panose="020B0609020204030204" pitchFamily="49" charset="0"/>
              </a:rPr>
              <a:t>                            OLS Regression Results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Dep. Variable:           tuberculosis   R-squared:                       0.613</a:t>
            </a:r>
          </a:p>
          <a:p>
            <a:r>
              <a:rPr lang="en-US" altLang="zh-CN" sz="800" b="0" i="0" dirty="0">
                <a:solidFill>
                  <a:srgbClr val="3B3B3B"/>
                </a:solidFill>
                <a:effectLst/>
                <a:latin typeface="Consolas" panose="020B0609020204030204" pitchFamily="49" charset="0"/>
              </a:rPr>
              <a:t>Model:                            OLS   Adj. R-squared:                  0.606</a:t>
            </a:r>
          </a:p>
          <a:p>
            <a:r>
              <a:rPr lang="en-US" altLang="zh-CN" sz="800" b="0" i="0" dirty="0">
                <a:solidFill>
                  <a:srgbClr val="3B3B3B"/>
                </a:solidFill>
                <a:effectLst/>
                <a:latin typeface="Consolas" panose="020B0609020204030204" pitchFamily="49" charset="0"/>
              </a:rPr>
              <a:t>Method:                 Least Squares   F-statistic:                     88.54</a:t>
            </a:r>
          </a:p>
          <a:p>
            <a:r>
              <a:rPr lang="en-US" altLang="zh-CN" sz="800" b="0" i="0" dirty="0">
                <a:solidFill>
                  <a:srgbClr val="3B3B3B"/>
                </a:solidFill>
                <a:effectLst/>
                <a:latin typeface="Consolas" panose="020B0609020204030204" pitchFamily="49" charset="0"/>
              </a:rPr>
              <a:t>Date:                Wed, 29 May 2024   Prob (F-statistic):          6.03e-119</a:t>
            </a:r>
          </a:p>
          <a:p>
            <a:r>
              <a:rPr lang="en-US" altLang="zh-CN" sz="800" b="0" i="0" dirty="0">
                <a:solidFill>
                  <a:srgbClr val="3B3B3B"/>
                </a:solidFill>
                <a:effectLst/>
                <a:latin typeface="Consolas" panose="020B0609020204030204" pitchFamily="49" charset="0"/>
              </a:rPr>
              <a:t>Time:                        08:59:39   Log-Likelihood:                -2063.5</a:t>
            </a:r>
          </a:p>
          <a:p>
            <a:r>
              <a:rPr lang="en-US" altLang="zh-CN" sz="800" b="0" i="0" dirty="0">
                <a:solidFill>
                  <a:srgbClr val="3B3B3B"/>
                </a:solidFill>
                <a:effectLst/>
                <a:latin typeface="Consolas" panose="020B0609020204030204" pitchFamily="49" charset="0"/>
              </a:rPr>
              <a:t>No. Observations:                 627   AIC:                             4151.</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Residuals:                     615   BIC:                             4204.</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Model:                          11                                         </a:t>
            </a:r>
          </a:p>
          <a:p>
            <a:r>
              <a:rPr lang="en-US" altLang="zh-CN" sz="800" b="0" i="0" dirty="0">
                <a:solidFill>
                  <a:srgbClr val="3B3B3B"/>
                </a:solidFill>
                <a:effectLst/>
                <a:latin typeface="Consolas" panose="020B0609020204030204" pitchFamily="49" charset="0"/>
              </a:rPr>
              <a:t>Covariance Type:            </a:t>
            </a:r>
            <a:r>
              <a:rPr lang="en-US" altLang="zh-CN" sz="800" b="0" i="0" dirty="0" err="1">
                <a:solidFill>
                  <a:srgbClr val="3B3B3B"/>
                </a:solidFill>
                <a:effectLst/>
                <a:latin typeface="Consolas" panose="020B0609020204030204" pitchFamily="49" charset="0"/>
              </a:rPr>
              <a:t>nonrobust</a:t>
            </a:r>
            <a:r>
              <a:rPr lang="en-US" altLang="zh-CN" sz="800" b="0" i="0" dirty="0">
                <a:solidFill>
                  <a:srgbClr val="3B3B3B"/>
                </a:solidFill>
                <a:effectLst/>
                <a:latin typeface="Consolas" panose="020B0609020204030204" pitchFamily="49" charset="0"/>
              </a:rPr>
              <a:t>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                                              </a:t>
            </a:r>
            <a:r>
              <a:rPr lang="en-US" altLang="zh-CN" sz="800" b="0" i="0" dirty="0" err="1">
                <a:solidFill>
                  <a:srgbClr val="3B3B3B"/>
                </a:solidFill>
                <a:effectLst/>
                <a:latin typeface="Consolas" panose="020B0609020204030204" pitchFamily="49" charset="0"/>
              </a:rPr>
              <a:t>coef</a:t>
            </a:r>
            <a:r>
              <a:rPr lang="en-US" altLang="zh-CN" sz="800" b="0" i="0" dirty="0">
                <a:solidFill>
                  <a:srgbClr val="3B3B3B"/>
                </a:solidFill>
                <a:effectLst/>
                <a:latin typeface="Consolas" panose="020B0609020204030204" pitchFamily="49" charset="0"/>
              </a:rPr>
              <a:t>    std err          t      P&gt;|t|      [0.025      0.975]</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const                                     134.6730     11.022     12.219      0.000     113.028     156.318</a:t>
            </a:r>
          </a:p>
          <a:p>
            <a:r>
              <a:rPr lang="en-US" altLang="zh-CN" sz="800" b="0" i="0" dirty="0">
                <a:solidFill>
                  <a:srgbClr val="3B3B3B"/>
                </a:solidFill>
                <a:effectLst/>
                <a:latin typeface="Consolas" panose="020B0609020204030204" pitchFamily="49" charset="0"/>
              </a:rPr>
              <a:t>water                                      -1.3870      0.118    -11.772      0.000      -1.618      -1.156</a:t>
            </a:r>
          </a:p>
          <a:p>
            <a:r>
              <a:rPr lang="en-US" altLang="zh-CN" sz="800" b="0" i="0" dirty="0">
                <a:solidFill>
                  <a:srgbClr val="3B3B3B"/>
                </a:solidFill>
                <a:effectLst/>
                <a:latin typeface="Consolas" panose="020B0609020204030204" pitchFamily="49" charset="0"/>
              </a:rPr>
              <a:t>pm25 * </a:t>
            </a:r>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-0.0003   3.09e-05     -8.613      0.000      -0.000      -0.000</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a:t>
            </a:r>
            <a:r>
              <a:rPr lang="en-US" altLang="zh-CN" sz="800" b="0" i="0" dirty="0" err="1">
                <a:solidFill>
                  <a:srgbClr val="3B3B3B"/>
                </a:solidFill>
                <a:effectLst/>
                <a:latin typeface="Consolas" panose="020B0609020204030204" pitchFamily="49" charset="0"/>
              </a:rPr>
              <a:t>population_density</a:t>
            </a:r>
            <a:r>
              <a:rPr lang="en-US" altLang="zh-CN" sz="800" b="0" i="0" dirty="0">
                <a:solidFill>
                  <a:srgbClr val="3B3B3B"/>
                </a:solidFill>
                <a:effectLst/>
                <a:latin typeface="Consolas" panose="020B0609020204030204" pitchFamily="49" charset="0"/>
              </a:rPr>
              <a:t>  3.681e-06   3.94e-07      9.350      0.000    2.91e-06    4.45e-06</a:t>
            </a:r>
          </a:p>
          <a:p>
            <a:r>
              <a:rPr lang="en-US" altLang="zh-CN" sz="800" b="0" i="0" dirty="0">
                <a:solidFill>
                  <a:srgbClr val="3B3B3B"/>
                </a:solidFill>
                <a:effectLst/>
                <a:latin typeface="Consolas" panose="020B0609020204030204" pitchFamily="49" charset="0"/>
              </a:rPr>
              <a:t>tobacco * sanitation                       -0.0055      0.001     -4.638      0.000      -0.008      -0.003</a:t>
            </a:r>
          </a:p>
          <a:p>
            <a:r>
              <a:rPr lang="en-US" altLang="zh-CN" sz="800" b="0" i="0" dirty="0">
                <a:solidFill>
                  <a:srgbClr val="3B3B3B"/>
                </a:solidFill>
                <a:effectLst/>
                <a:latin typeface="Consolas" panose="020B0609020204030204" pitchFamily="49" charset="0"/>
              </a:rPr>
              <a:t>sex * alcohol                               4.3055      0.407     10.591      0.000       3.507       5.104</a:t>
            </a:r>
          </a:p>
          <a:p>
            <a:r>
              <a:rPr lang="en-US" altLang="zh-CN" sz="800" b="0" i="0" dirty="0">
                <a:solidFill>
                  <a:srgbClr val="3B3B3B"/>
                </a:solidFill>
                <a:effectLst/>
                <a:latin typeface="Consolas" panose="020B0609020204030204" pitchFamily="49" charset="0"/>
              </a:rPr>
              <a:t>alcohol * tobacco                           0.0521      0.005     10.235      0.000       0.042       0.062</a:t>
            </a:r>
          </a:p>
          <a:p>
            <a:r>
              <a:rPr lang="en-US" altLang="zh-CN" sz="800" b="0" i="0" dirty="0">
                <a:solidFill>
                  <a:srgbClr val="3B3B3B"/>
                </a:solidFill>
                <a:effectLst/>
                <a:latin typeface="Consolas" panose="020B0609020204030204" pitchFamily="49" charset="0"/>
              </a:rPr>
              <a:t>sex * </a:t>
            </a:r>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-0.0058      0.001     -7.449      0.000      -0.007      -0.004</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a:t>
            </a:r>
            <a:r>
              <a:rPr lang="en-US" altLang="zh-CN" sz="800" b="0" i="0" dirty="0" err="1">
                <a:solidFill>
                  <a:srgbClr val="3B3B3B"/>
                </a:solidFill>
                <a:effectLst/>
                <a:latin typeface="Consolas" panose="020B0609020204030204" pitchFamily="49" charset="0"/>
              </a:rPr>
              <a:t>urban_population</a:t>
            </a:r>
            <a:r>
              <a:rPr lang="en-US" altLang="zh-CN" sz="800" b="0" i="0" dirty="0">
                <a:solidFill>
                  <a:srgbClr val="3B3B3B"/>
                </a:solidFill>
                <a:effectLst/>
                <a:latin typeface="Consolas" panose="020B0609020204030204" pitchFamily="49" charset="0"/>
              </a:rPr>
              <a:t>    2.438e-05   8.28e-06      2.945      0.003    8.12e-06    4.06e-05</a:t>
            </a:r>
          </a:p>
          <a:p>
            <a:r>
              <a:rPr lang="en-US" altLang="zh-CN" sz="800" b="0" i="0" dirty="0">
                <a:solidFill>
                  <a:srgbClr val="3B3B3B"/>
                </a:solidFill>
                <a:effectLst/>
                <a:latin typeface="Consolas" panose="020B0609020204030204" pitchFamily="49" charset="0"/>
              </a:rPr>
              <a:t>alcohol * </a:t>
            </a:r>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-0.0003   6.26e-05     -4.735      0.000      -0.000      -0.000</a:t>
            </a:r>
          </a:p>
          <a:p>
            <a:r>
              <a:rPr lang="en-US" altLang="zh-CN" sz="800" b="0" i="0" dirty="0">
                <a:solidFill>
                  <a:srgbClr val="3B3B3B"/>
                </a:solidFill>
                <a:effectLst/>
                <a:latin typeface="Consolas" panose="020B0609020204030204" pitchFamily="49" charset="0"/>
              </a:rPr>
              <a:t>sanitation * </a:t>
            </a:r>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5.139e-05   1.39e-05      3.707      0.000    2.42e-05    7.86e-05</a:t>
            </a:r>
          </a:p>
          <a:p>
            <a:r>
              <a:rPr lang="en-US" altLang="zh-CN" sz="800" b="0" i="0" dirty="0">
                <a:solidFill>
                  <a:srgbClr val="3B3B3B"/>
                </a:solidFill>
                <a:effectLst/>
                <a:latin typeface="Consolas" panose="020B0609020204030204" pitchFamily="49" charset="0"/>
              </a:rPr>
              <a:t>sex * tobacco                               0.2178      0.097      2.236      0.026       0.027       0.409</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Omnibus:                      138.653   Durbin-Watson:                   2.060</a:t>
            </a:r>
          </a:p>
          <a:p>
            <a:r>
              <a:rPr lang="en-US" altLang="zh-CN" sz="800" b="0" i="0" dirty="0">
                <a:solidFill>
                  <a:srgbClr val="3B3B3B"/>
                </a:solidFill>
                <a:effectLst/>
                <a:latin typeface="Consolas" panose="020B0609020204030204" pitchFamily="49" charset="0"/>
              </a:rPr>
              <a:t>Prob(Omnibus):                  0.000   Jarque-Bera (JB):              378.339</a:t>
            </a:r>
          </a:p>
          <a:p>
            <a:r>
              <a:rPr lang="en-US" altLang="zh-CN" sz="800" b="0" i="0" dirty="0">
                <a:solidFill>
                  <a:srgbClr val="3B3B3B"/>
                </a:solidFill>
                <a:effectLst/>
                <a:latin typeface="Consolas" panose="020B0609020204030204" pitchFamily="49" charset="0"/>
              </a:rPr>
              <a:t>Skew:                           1.095   Prob(JB):                     6.99e-83</a:t>
            </a:r>
          </a:p>
          <a:p>
            <a:r>
              <a:rPr lang="en-US" altLang="zh-CN" sz="800" b="0" i="0" dirty="0">
                <a:solidFill>
                  <a:srgbClr val="3B3B3B"/>
                </a:solidFill>
                <a:effectLst/>
                <a:latin typeface="Consolas" panose="020B0609020204030204" pitchFamily="49" charset="0"/>
              </a:rPr>
              <a:t>Kurtosis:                       6.113   Cond. No.                     4.32e+07</a:t>
            </a:r>
          </a:p>
          <a:p>
            <a:r>
              <a:rPr lang="en-US" altLang="zh-CN" sz="800" b="0" i="0" dirty="0">
                <a:solidFill>
                  <a:srgbClr val="3B3B3B"/>
                </a:solidFill>
                <a:effectLst/>
                <a:latin typeface="Consolas" panose="020B0609020204030204" pitchFamily="49" charset="0"/>
              </a:rPr>
              <a:t>==============================================================================</a:t>
            </a:r>
            <a:endParaRPr lang="zh-CN" altLang="en-US" sz="800" dirty="0"/>
          </a:p>
        </p:txBody>
      </p:sp>
    </p:spTree>
    <p:extLst>
      <p:ext uri="{BB962C8B-B14F-4D97-AF65-F5344CB8AC3E}">
        <p14:creationId xmlns:p14="http://schemas.microsoft.com/office/powerpoint/2010/main" val="19424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PCA Before MLR</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Modeling &amp; Improvement</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15</a:t>
            </a:fld>
            <a:endParaRPr lang="zh-CN" altLang="en-US" sz="1100" dirty="0">
              <a:latin typeface="思源黑体 CN Heavy" panose="02010600030101010101" charset="-122"/>
              <a:ea typeface="思源黑体 CN Heavy" panose="02010600030101010101" charset="-122"/>
            </a:endParaRPr>
          </a:p>
        </p:txBody>
      </p:sp>
      <p:pic>
        <p:nvPicPr>
          <p:cNvPr id="7" name="图片 6" descr="图表, 瀑布图&#10;&#10;描述已自动生成">
            <a:extLst>
              <a:ext uri="{FF2B5EF4-FFF2-40B4-BE49-F238E27FC236}">
                <a16:creationId xmlns:a16="http://schemas.microsoft.com/office/drawing/2014/main" id="{C5087274-E36D-EF9D-3DC4-191C3797B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441" y="2299585"/>
            <a:ext cx="3745082" cy="3291425"/>
          </a:xfrm>
          <a:prstGeom prst="rect">
            <a:avLst/>
          </a:prstGeom>
        </p:spPr>
      </p:pic>
      <p:pic>
        <p:nvPicPr>
          <p:cNvPr id="9" name="图片 8">
            <a:extLst>
              <a:ext uri="{FF2B5EF4-FFF2-40B4-BE49-F238E27FC236}">
                <a16:creationId xmlns:a16="http://schemas.microsoft.com/office/drawing/2014/main" id="{DBE82F46-E02C-CE8F-6355-BB97D283C08A}"/>
              </a:ext>
            </a:extLst>
          </p:cNvPr>
          <p:cNvPicPr>
            <a:picLocks noChangeAspect="1"/>
          </p:cNvPicPr>
          <p:nvPr/>
        </p:nvPicPr>
        <p:blipFill>
          <a:blip r:embed="rId3"/>
          <a:stretch>
            <a:fillRect/>
          </a:stretch>
        </p:blipFill>
        <p:spPr>
          <a:xfrm>
            <a:off x="6096000" y="1751964"/>
            <a:ext cx="5206999" cy="269940"/>
          </a:xfrm>
          <a:prstGeom prst="rect">
            <a:avLst/>
          </a:prstGeom>
        </p:spPr>
      </p:pic>
      <p:pic>
        <p:nvPicPr>
          <p:cNvPr id="10" name="图片 9" descr="日程表&#10;&#10;描述已自动生成">
            <a:extLst>
              <a:ext uri="{FF2B5EF4-FFF2-40B4-BE49-F238E27FC236}">
                <a16:creationId xmlns:a16="http://schemas.microsoft.com/office/drawing/2014/main" id="{F171E993-FB96-EC37-F706-7E35134DD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06" y="1593201"/>
            <a:ext cx="5149702" cy="4563604"/>
          </a:xfrm>
          <a:prstGeom prst="rect">
            <a:avLst/>
          </a:prstGeom>
        </p:spPr>
      </p:pic>
      <p:sp>
        <p:nvSpPr>
          <p:cNvPr id="11" name="矩形 10">
            <a:extLst>
              <a:ext uri="{FF2B5EF4-FFF2-40B4-BE49-F238E27FC236}">
                <a16:creationId xmlns:a16="http://schemas.microsoft.com/office/drawing/2014/main" id="{89728BFF-AC56-4DC2-0B8F-561C2056A555}"/>
              </a:ext>
            </a:extLst>
          </p:cNvPr>
          <p:cNvSpPr/>
          <p:nvPr/>
        </p:nvSpPr>
        <p:spPr>
          <a:xfrm>
            <a:off x="1503092" y="1756297"/>
            <a:ext cx="1097098" cy="1086577"/>
          </a:xfrm>
          <a:prstGeom prst="rect">
            <a:avLst/>
          </a:prstGeom>
          <a:noFill/>
          <a:ln>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5FB738-61C1-D8F8-8F8A-F3201831DCF7}"/>
              </a:ext>
            </a:extLst>
          </p:cNvPr>
          <p:cNvSpPr/>
          <p:nvPr/>
        </p:nvSpPr>
        <p:spPr>
          <a:xfrm>
            <a:off x="2210883" y="3856947"/>
            <a:ext cx="2508461" cy="390029"/>
          </a:xfrm>
          <a:prstGeom prst="rect">
            <a:avLst/>
          </a:prstGeom>
          <a:no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9FAF1208-0BEC-B9C5-A209-66FCB2324C30}"/>
              </a:ext>
            </a:extLst>
          </p:cNvPr>
          <p:cNvSpPr/>
          <p:nvPr/>
        </p:nvSpPr>
        <p:spPr>
          <a:xfrm>
            <a:off x="2210883" y="4554842"/>
            <a:ext cx="2508461" cy="390029"/>
          </a:xfrm>
          <a:prstGeom prst="rect">
            <a:avLst/>
          </a:prstGeom>
          <a:no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91706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BB4B2"/>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14B3316-F3E1-409D-BC55-C80DF50E1430}"/>
              </a:ext>
            </a:extLst>
          </p:cNvPr>
          <p:cNvSpPr/>
          <p:nvPr/>
        </p:nvSpPr>
        <p:spPr>
          <a:xfrm>
            <a:off x="0" y="1412875"/>
            <a:ext cx="12192000" cy="450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F39F5FC-6786-4DFC-8C81-2A82FC37FF02}"/>
              </a:ext>
            </a:extLst>
          </p:cNvPr>
          <p:cNvSpPr txBox="1"/>
          <p:nvPr/>
        </p:nvSpPr>
        <p:spPr>
          <a:xfrm>
            <a:off x="5105985" y="2266044"/>
            <a:ext cx="198003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03</a:t>
            </a:r>
          </a:p>
        </p:txBody>
      </p:sp>
      <p:sp>
        <p:nvSpPr>
          <p:cNvPr id="8" name="文本框 7">
            <a:extLst>
              <a:ext uri="{FF2B5EF4-FFF2-40B4-BE49-F238E27FC236}">
                <a16:creationId xmlns:a16="http://schemas.microsoft.com/office/drawing/2014/main" id="{30111784-9C29-4FC0-A3EC-44BCA7F605C9}"/>
              </a:ext>
            </a:extLst>
          </p:cNvPr>
          <p:cNvSpPr txBox="1"/>
          <p:nvPr/>
        </p:nvSpPr>
        <p:spPr>
          <a:xfrm>
            <a:off x="1188720" y="3959860"/>
            <a:ext cx="981456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dirty="0">
                <a:solidFill>
                  <a:srgbClr val="5BB4B2"/>
                </a:solidFill>
                <a:latin typeface="思源黑体 CN Heavy" panose="020B0A00000000000000" pitchFamily="34" charset="-122"/>
                <a:ea typeface="思源黑体 CN Heavy" panose="020B0A00000000000000" pitchFamily="34" charset="-122"/>
              </a:rPr>
              <a:t>Results &amp; Analysis</a:t>
            </a:r>
          </a:p>
        </p:txBody>
      </p:sp>
      <p:pic>
        <p:nvPicPr>
          <p:cNvPr id="13" name="图形 12">
            <a:extLst>
              <a:ext uri="{FF2B5EF4-FFF2-40B4-BE49-F238E27FC236}">
                <a16:creationId xmlns:a16="http://schemas.microsoft.com/office/drawing/2014/main" id="{3DF6397A-5ADF-434F-9AAF-14E978988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851" y="438313"/>
            <a:ext cx="2591933" cy="476256"/>
          </a:xfrm>
          <a:prstGeom prst="rect">
            <a:avLst/>
          </a:prstGeom>
        </p:spPr>
      </p:pic>
    </p:spTree>
    <p:extLst>
      <p:ext uri="{BB962C8B-B14F-4D97-AF65-F5344CB8AC3E}">
        <p14:creationId xmlns:p14="http://schemas.microsoft.com/office/powerpoint/2010/main" val="178905517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Test Results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17</a:t>
            </a:fld>
            <a:endParaRPr lang="zh-CN" altLang="en-US" sz="1100" dirty="0">
              <a:latin typeface="思源黑体 CN Heavy" panose="02010600030101010101" charset="-122"/>
              <a:ea typeface="思源黑体 CN Heavy" panose="02010600030101010101" charset="-122"/>
            </a:endParaRPr>
          </a:p>
        </p:txBody>
      </p:sp>
      <p:sp>
        <p:nvSpPr>
          <p:cNvPr id="7" name="文本框 6">
            <a:extLst>
              <a:ext uri="{FF2B5EF4-FFF2-40B4-BE49-F238E27FC236}">
                <a16:creationId xmlns:a16="http://schemas.microsoft.com/office/drawing/2014/main" id="{3CB4B26E-2E11-FCAB-61E6-FC6A962A8E2B}"/>
              </a:ext>
            </a:extLst>
          </p:cNvPr>
          <p:cNvSpPr txBox="1"/>
          <p:nvPr/>
        </p:nvSpPr>
        <p:spPr>
          <a:xfrm>
            <a:off x="1014730" y="1404969"/>
            <a:ext cx="10227310" cy="2308324"/>
          </a:xfrm>
          <a:prstGeom prst="rect">
            <a:avLst/>
          </a:prstGeom>
          <a:noFill/>
        </p:spPr>
        <p:txBody>
          <a:bodyPr wrap="square">
            <a:spAutoFit/>
          </a:bodyPr>
          <a:lstStyle/>
          <a:p>
            <a:r>
              <a:rPr lang="en-US" altLang="zh-CN" sz="1200" b="1" i="0" dirty="0">
                <a:solidFill>
                  <a:srgbClr val="3B3B3B"/>
                </a:solidFill>
                <a:effectLst/>
                <a:latin typeface="Consolas" panose="020B0609020204030204" pitchFamily="49" charset="0"/>
              </a:rPr>
              <a:t>Model</a:t>
            </a:r>
            <a:r>
              <a:rPr lang="en-US" altLang="zh-CN" sz="1200" i="0" dirty="0">
                <a:solidFill>
                  <a:srgbClr val="3B3B3B"/>
                </a:solidFill>
                <a:effectLst/>
                <a:latin typeface="Consolas" panose="020B0609020204030204" pitchFamily="49" charset="0"/>
              </a:rPr>
              <a:t>	</a:t>
            </a:r>
            <a:r>
              <a:rPr lang="en-US" altLang="zh-CN" sz="1200" b="0" i="0" dirty="0">
                <a:solidFill>
                  <a:srgbClr val="3B3B3B"/>
                </a:solidFill>
                <a:effectLst/>
                <a:latin typeface="Consolas" panose="020B0609020204030204" pitchFamily="49" charset="0"/>
              </a:rPr>
              <a:t>				</a:t>
            </a:r>
            <a:r>
              <a:rPr lang="en-US" altLang="zh-CN" sz="1200" b="1" i="0" dirty="0">
                <a:solidFill>
                  <a:srgbClr val="3B3B3B"/>
                </a:solidFill>
                <a:effectLst/>
                <a:latin typeface="Consolas" panose="020B0609020204030204" pitchFamily="49" charset="0"/>
              </a:rPr>
              <a:t>Test MSE (Cross Validated avg.)	Test R2 (Cross Validated avg.)</a:t>
            </a:r>
            <a:endParaRPr lang="en-US" altLang="zh-CN" sz="1200" b="0" i="0" dirty="0">
              <a:solidFill>
                <a:srgbClr val="3B3B3B"/>
              </a:solidFill>
              <a:effectLst/>
              <a:latin typeface="Consolas" panose="020B0609020204030204" pitchFamily="49" charset="0"/>
            </a:endParaRPr>
          </a:p>
          <a:p>
            <a:r>
              <a:rPr lang="en-US" altLang="zh-CN" sz="1200" b="0" i="0" dirty="0">
                <a:solidFill>
                  <a:srgbClr val="3B3B3B"/>
                </a:solidFill>
                <a:effectLst/>
                <a:latin typeface="Consolas" panose="020B0609020204030204" pitchFamily="49" charset="0"/>
              </a:rPr>
              <a:t>Random Forest				1.0140			0.9901</a:t>
            </a:r>
          </a:p>
          <a:p>
            <a:r>
              <a:rPr lang="en-US" altLang="zh-CN" sz="1200" b="0" i="0" dirty="0">
                <a:solidFill>
                  <a:srgbClr val="3B3B3B"/>
                </a:solidFill>
                <a:effectLst/>
                <a:latin typeface="Consolas" panose="020B0609020204030204" pitchFamily="49" charset="0"/>
              </a:rPr>
              <a:t>Random Forest (Interaction Terms)		1.8464			0.9816</a:t>
            </a:r>
          </a:p>
          <a:p>
            <a:r>
              <a:rPr lang="en-US" altLang="zh-CN" sz="1200" b="0" i="0" dirty="0">
                <a:solidFill>
                  <a:srgbClr val="3B3B3B"/>
                </a:solidFill>
                <a:effectLst/>
                <a:latin typeface="Consolas" panose="020B0609020204030204" pitchFamily="49" charset="0"/>
              </a:rPr>
              <a:t>Decision Tree				2.3059			0.9674</a:t>
            </a:r>
            <a:endParaRPr lang="en-US" altLang="zh-CN" sz="1200" b="1" i="0" dirty="0">
              <a:solidFill>
                <a:srgbClr val="3B3B3B"/>
              </a:solidFill>
              <a:effectLst/>
              <a:latin typeface="Consolas" panose="020B0609020204030204" pitchFamily="49" charset="0"/>
            </a:endParaRPr>
          </a:p>
          <a:p>
            <a:r>
              <a:rPr lang="en-US" altLang="zh-CN" sz="1200" b="0" i="0" dirty="0">
                <a:solidFill>
                  <a:srgbClr val="3B3B3B"/>
                </a:solidFill>
                <a:effectLst/>
                <a:latin typeface="Consolas" panose="020B0609020204030204" pitchFamily="49" charset="0"/>
              </a:rPr>
              <a:t>Decision Tree (Interaction Terms)		3.2844			0.9631</a:t>
            </a:r>
          </a:p>
          <a:p>
            <a:r>
              <a:rPr lang="en-US" altLang="zh-CN" sz="1200" b="0" i="0" dirty="0">
                <a:solidFill>
                  <a:srgbClr val="3B3B3B"/>
                </a:solidFill>
                <a:effectLst/>
                <a:latin typeface="Consolas" panose="020B0609020204030204" pitchFamily="49" charset="0"/>
              </a:rPr>
              <a:t>Multiple Linear Regression (Interaction Terms)	25.6760			0.7621</a:t>
            </a:r>
          </a:p>
          <a:p>
            <a:r>
              <a:rPr lang="en-US" altLang="zh-CN" sz="1200" b="0" i="0" dirty="0">
                <a:solidFill>
                  <a:srgbClr val="3B3B3B"/>
                </a:solidFill>
                <a:effectLst/>
                <a:latin typeface="Consolas" panose="020B0609020204030204" pitchFamily="49" charset="0"/>
              </a:rPr>
              <a:t>Multiple Linear Regression (Mixed Selection)	33.3072			0.6914</a:t>
            </a:r>
          </a:p>
          <a:p>
            <a:r>
              <a:rPr lang="en-US" altLang="zh-CN" sz="1200" b="0" i="0" dirty="0">
                <a:solidFill>
                  <a:srgbClr val="3B3B3B"/>
                </a:solidFill>
                <a:effectLst/>
                <a:latin typeface="Consolas" panose="020B0609020204030204" pitchFamily="49" charset="0"/>
              </a:rPr>
              <a:t>Multiple Linear Regression (Forward Selection)	35.4460			0.6715</a:t>
            </a:r>
          </a:p>
          <a:p>
            <a:r>
              <a:rPr lang="en-US" altLang="zh-CN" sz="1200" b="0" i="0" dirty="0">
                <a:solidFill>
                  <a:srgbClr val="3B3B3B"/>
                </a:solidFill>
                <a:effectLst/>
                <a:latin typeface="Consolas" panose="020B0609020204030204" pitchFamily="49" charset="0"/>
              </a:rPr>
              <a:t>Multiple Linear Regression			40.2230			0.6273</a:t>
            </a:r>
          </a:p>
          <a:p>
            <a:r>
              <a:rPr lang="en-US" altLang="zh-CN" sz="1200" b="0" i="0" dirty="0">
                <a:solidFill>
                  <a:srgbClr val="3B3B3B"/>
                </a:solidFill>
                <a:effectLst/>
                <a:latin typeface="Consolas" panose="020B0609020204030204" pitchFamily="49" charset="0"/>
              </a:rPr>
              <a:t>Multi-Layer Perceptron			40.4337			0.6253</a:t>
            </a:r>
          </a:p>
          <a:p>
            <a:r>
              <a:rPr lang="en-US" altLang="zh-CN" sz="1200" b="0" i="0" dirty="0">
                <a:solidFill>
                  <a:srgbClr val="3B3B3B"/>
                </a:solidFill>
                <a:effectLst/>
                <a:latin typeface="Consolas" panose="020B0609020204030204" pitchFamily="49" charset="0"/>
              </a:rPr>
              <a:t>Multiple Linear Regression (PCA)			42.3802			0.6073</a:t>
            </a:r>
          </a:p>
          <a:p>
            <a:r>
              <a:rPr lang="en-US" altLang="zh-CN" sz="1200" b="0" i="0" dirty="0">
                <a:solidFill>
                  <a:srgbClr val="3B3B3B"/>
                </a:solidFill>
                <a:effectLst/>
                <a:latin typeface="Consolas" panose="020B0609020204030204" pitchFamily="49" charset="0"/>
              </a:rPr>
              <a:t>Support Vector Regression			104.6991			0.0298</a:t>
            </a:r>
            <a:endParaRPr lang="zh-CN" altLang="en-US" sz="1200" dirty="0"/>
          </a:p>
        </p:txBody>
      </p:sp>
      <p:sp>
        <p:nvSpPr>
          <p:cNvPr id="8" name="文本框 7">
            <a:extLst>
              <a:ext uri="{FF2B5EF4-FFF2-40B4-BE49-F238E27FC236}">
                <a16:creationId xmlns:a16="http://schemas.microsoft.com/office/drawing/2014/main" id="{E4FD45AD-FE01-8B29-B736-50B2011DF5CA}"/>
              </a:ext>
            </a:extLst>
          </p:cNvPr>
          <p:cNvSpPr txBox="1"/>
          <p:nvPr/>
        </p:nvSpPr>
        <p:spPr>
          <a:xfrm>
            <a:off x="1014730" y="4217800"/>
            <a:ext cx="10486401" cy="461665"/>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Random forests and decision trees fitted best, which may mean that there are more nonlinear relationships in the problem;</a:t>
            </a:r>
          </a:p>
          <a:p>
            <a:r>
              <a:rPr lang="en-US" altLang="zh-CN" sz="1200" dirty="0">
                <a:latin typeface="思源黑体 CN Heavy" panose="02010600030101010101" charset="-122"/>
                <a:ea typeface="思源黑体 CN Heavy" panose="02010600030101010101" charset="-122"/>
                <a:cs typeface="Times New Roman" panose="02020603050405020304" pitchFamily="18" charset="0"/>
              </a:rPr>
              <a:t>In the average case, the further artificial inclusion of the cross terms resulted in worse </a:t>
            </a:r>
            <a:r>
              <a:rPr lang="en-US" altLang="zh-CN" sz="1200">
                <a:latin typeface="思源黑体 CN Heavy" panose="02010600030101010101" charset="-122"/>
                <a:ea typeface="思源黑体 CN Heavy" panose="02010600030101010101" charset="-122"/>
                <a:cs typeface="Times New Roman" panose="02020603050405020304" pitchFamily="18" charset="0"/>
              </a:rPr>
              <a:t>results.</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9" name="文本框 8">
            <a:extLst>
              <a:ext uri="{FF2B5EF4-FFF2-40B4-BE49-F238E27FC236}">
                <a16:creationId xmlns:a16="http://schemas.microsoft.com/office/drawing/2014/main" id="{8A5D9390-2CF5-4244-5210-7C727404979C}"/>
              </a:ext>
            </a:extLst>
          </p:cNvPr>
          <p:cNvSpPr txBox="1"/>
          <p:nvPr/>
        </p:nvSpPr>
        <p:spPr>
          <a:xfrm>
            <a:off x="1014730" y="4889179"/>
            <a:ext cx="10486401" cy="461665"/>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Multiple linear regression is significantly more effective with the addition of the cross terms;</a:t>
            </a:r>
          </a:p>
          <a:p>
            <a:r>
              <a:rPr lang="en-US" altLang="zh-CN" sz="1200" dirty="0">
                <a:latin typeface="思源黑体 CN Heavy" panose="02010600030101010101" charset="-122"/>
                <a:ea typeface="思源黑体 CN Heavy" panose="02010600030101010101" charset="-122"/>
                <a:cs typeface="Times New Roman" panose="02020603050405020304" pitchFamily="18" charset="0"/>
              </a:rPr>
              <a:t>What is not shown here is that the average effect is still boosted after all possible cross terms are added.</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10" name="文本框 9">
            <a:extLst>
              <a:ext uri="{FF2B5EF4-FFF2-40B4-BE49-F238E27FC236}">
                <a16:creationId xmlns:a16="http://schemas.microsoft.com/office/drawing/2014/main" id="{A2EF1503-30C7-2535-E4E2-A3F1DDE4A9FC}"/>
              </a:ext>
            </a:extLst>
          </p:cNvPr>
          <p:cNvSpPr txBox="1"/>
          <p:nvPr/>
        </p:nvSpPr>
        <p:spPr>
          <a:xfrm>
            <a:off x="1014729" y="5560558"/>
            <a:ext cx="10486401" cy="276999"/>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Support vector regression has the worst results with different kernel functions.</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Tree>
    <p:extLst>
      <p:ext uri="{BB962C8B-B14F-4D97-AF65-F5344CB8AC3E}">
        <p14:creationId xmlns:p14="http://schemas.microsoft.com/office/powerpoint/2010/main" val="270552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Residuals </a:t>
            </a:r>
            <a:r>
              <a:rPr lang="en-US" altLang="zh-CN" sz="2000" dirty="0">
                <a:solidFill>
                  <a:srgbClr val="5BB4B2"/>
                </a:solidFill>
                <a:latin typeface="思源黑体 CN Heavy" panose="020B0A00000000000000" pitchFamily="34" charset="-122"/>
                <a:ea typeface="思源黑体 CN Heavy" panose="020B0A00000000000000" pitchFamily="34" charset="-122"/>
              </a:rPr>
              <a:t>(One of trials as an example)</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18</a:t>
            </a:fld>
            <a:endParaRPr lang="zh-CN" altLang="en-US" sz="1100" dirty="0">
              <a:latin typeface="思源黑体 CN Heavy" panose="02010600030101010101" charset="-122"/>
              <a:ea typeface="思源黑体 CN Heavy" panose="02010600030101010101" charset="-122"/>
            </a:endParaRPr>
          </a:p>
        </p:txBody>
      </p:sp>
      <p:pic>
        <p:nvPicPr>
          <p:cNvPr id="6" name="图片 5" descr="散点图&#10;&#10;描述已自动生成">
            <a:extLst>
              <a:ext uri="{FF2B5EF4-FFF2-40B4-BE49-F238E27FC236}">
                <a16:creationId xmlns:a16="http://schemas.microsoft.com/office/drawing/2014/main" id="{82F15345-7B41-906B-CF0C-0F758A8B6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59" y="1511165"/>
            <a:ext cx="6957890" cy="2131818"/>
          </a:xfrm>
          <a:prstGeom prst="rect">
            <a:avLst/>
          </a:prstGeom>
        </p:spPr>
      </p:pic>
      <p:pic>
        <p:nvPicPr>
          <p:cNvPr id="9" name="图片 8" descr="图表, 直方图&#10;&#10;描述已自动生成">
            <a:extLst>
              <a:ext uri="{FF2B5EF4-FFF2-40B4-BE49-F238E27FC236}">
                <a16:creationId xmlns:a16="http://schemas.microsoft.com/office/drawing/2014/main" id="{B17212BC-3AC6-DDD4-1E4B-D80F9E234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24" y="3812099"/>
            <a:ext cx="3244588" cy="1219132"/>
          </a:xfrm>
          <a:prstGeom prst="rect">
            <a:avLst/>
          </a:prstGeom>
        </p:spPr>
      </p:pic>
      <p:pic>
        <p:nvPicPr>
          <p:cNvPr id="11" name="图片 10" descr="图表&#10;&#10;描述已自动生成">
            <a:extLst>
              <a:ext uri="{FF2B5EF4-FFF2-40B4-BE49-F238E27FC236}">
                <a16:creationId xmlns:a16="http://schemas.microsoft.com/office/drawing/2014/main" id="{EE9DDC02-B6B9-B60D-2D82-394C3101E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176" y="5031231"/>
            <a:ext cx="3290884" cy="1219132"/>
          </a:xfrm>
          <a:prstGeom prst="rect">
            <a:avLst/>
          </a:prstGeom>
        </p:spPr>
      </p:pic>
      <p:pic>
        <p:nvPicPr>
          <p:cNvPr id="13" name="图片 12" descr="图表, 直方图&#10;&#10;描述已自动生成">
            <a:extLst>
              <a:ext uri="{FF2B5EF4-FFF2-40B4-BE49-F238E27FC236}">
                <a16:creationId xmlns:a16="http://schemas.microsoft.com/office/drawing/2014/main" id="{3BAE13A8-88FB-779B-5AFF-C38B2D98E5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612" y="4475290"/>
            <a:ext cx="3244588" cy="1219132"/>
          </a:xfrm>
          <a:prstGeom prst="rect">
            <a:avLst/>
          </a:prstGeom>
        </p:spPr>
      </p:pic>
      <p:pic>
        <p:nvPicPr>
          <p:cNvPr id="15" name="图片 14" descr="图表, 直方图&#10;&#10;描述已自动生成">
            <a:extLst>
              <a:ext uri="{FF2B5EF4-FFF2-40B4-BE49-F238E27FC236}">
                <a16:creationId xmlns:a16="http://schemas.microsoft.com/office/drawing/2014/main" id="{AEA1D9A5-F92A-1F19-513D-CF8AC6CE02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4461" y="393355"/>
            <a:ext cx="3199899" cy="1202340"/>
          </a:xfrm>
          <a:prstGeom prst="rect">
            <a:avLst/>
          </a:prstGeom>
        </p:spPr>
      </p:pic>
      <p:pic>
        <p:nvPicPr>
          <p:cNvPr id="17" name="图片 16" descr="图表, 直方图&#10;&#10;描述已自动生成">
            <a:extLst>
              <a:ext uri="{FF2B5EF4-FFF2-40B4-BE49-F238E27FC236}">
                <a16:creationId xmlns:a16="http://schemas.microsoft.com/office/drawing/2014/main" id="{671FD104-C756-91BF-F0CE-B5FED33F44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4461" y="1592260"/>
            <a:ext cx="3199899" cy="1202341"/>
          </a:xfrm>
          <a:prstGeom prst="rect">
            <a:avLst/>
          </a:prstGeom>
        </p:spPr>
      </p:pic>
      <p:pic>
        <p:nvPicPr>
          <p:cNvPr id="19" name="图片 18" descr="图表, 直方图&#10;&#10;描述已自动生成">
            <a:extLst>
              <a:ext uri="{FF2B5EF4-FFF2-40B4-BE49-F238E27FC236}">
                <a16:creationId xmlns:a16="http://schemas.microsoft.com/office/drawing/2014/main" id="{F95BD42F-EE73-382D-29FA-E59FE29188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24460" y="2794601"/>
            <a:ext cx="3199899" cy="1202341"/>
          </a:xfrm>
          <a:prstGeom prst="rect">
            <a:avLst/>
          </a:prstGeom>
        </p:spPr>
      </p:pic>
      <p:pic>
        <p:nvPicPr>
          <p:cNvPr id="21" name="图片 20" descr="图表, 直方图&#10;&#10;描述已自动生成">
            <a:extLst>
              <a:ext uri="{FF2B5EF4-FFF2-40B4-BE49-F238E27FC236}">
                <a16:creationId xmlns:a16="http://schemas.microsoft.com/office/drawing/2014/main" id="{C47A342F-5B55-DDD1-899A-331BE1EE96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4459" y="3996942"/>
            <a:ext cx="3199899" cy="1202341"/>
          </a:xfrm>
          <a:prstGeom prst="rect">
            <a:avLst/>
          </a:prstGeom>
        </p:spPr>
      </p:pic>
      <p:pic>
        <p:nvPicPr>
          <p:cNvPr id="23" name="图片 22">
            <a:extLst>
              <a:ext uri="{FF2B5EF4-FFF2-40B4-BE49-F238E27FC236}">
                <a16:creationId xmlns:a16="http://schemas.microsoft.com/office/drawing/2014/main" id="{37934E9B-A02B-8DC8-5FEE-4260125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24459" y="5229611"/>
            <a:ext cx="3199899" cy="1202341"/>
          </a:xfrm>
          <a:prstGeom prst="rect">
            <a:avLst/>
          </a:prstGeom>
        </p:spPr>
      </p:pic>
    </p:spTree>
    <p:extLst>
      <p:ext uri="{BB962C8B-B14F-4D97-AF65-F5344CB8AC3E}">
        <p14:creationId xmlns:p14="http://schemas.microsoft.com/office/powerpoint/2010/main" val="352044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Feature Importance</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19</a:t>
            </a:fld>
            <a:endParaRPr lang="zh-CN" altLang="en-US" sz="1100" dirty="0">
              <a:latin typeface="思源黑体 CN Heavy" panose="02010600030101010101" charset="-122"/>
              <a:ea typeface="思源黑体 CN Heavy" panose="02010600030101010101" charset="-122"/>
            </a:endParaRPr>
          </a:p>
        </p:txBody>
      </p:sp>
      <p:pic>
        <p:nvPicPr>
          <p:cNvPr id="13" name="图片 12">
            <a:extLst>
              <a:ext uri="{FF2B5EF4-FFF2-40B4-BE49-F238E27FC236}">
                <a16:creationId xmlns:a16="http://schemas.microsoft.com/office/drawing/2014/main" id="{25486C3E-51BF-DCF6-7AF0-D0BCB2036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022" y="4095898"/>
            <a:ext cx="4648209" cy="2300629"/>
          </a:xfrm>
          <a:prstGeom prst="rect">
            <a:avLst/>
          </a:prstGeom>
        </p:spPr>
      </p:pic>
      <p:pic>
        <p:nvPicPr>
          <p:cNvPr id="15" name="图片 14">
            <a:extLst>
              <a:ext uri="{FF2B5EF4-FFF2-40B4-BE49-F238E27FC236}">
                <a16:creationId xmlns:a16="http://schemas.microsoft.com/office/drawing/2014/main" id="{5A7CC1C4-C88B-BF19-2CA2-A8D4ACBB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39" y="1531396"/>
            <a:ext cx="4648209" cy="2300629"/>
          </a:xfrm>
          <a:prstGeom prst="rect">
            <a:avLst/>
          </a:prstGeom>
        </p:spPr>
      </p:pic>
      <p:pic>
        <p:nvPicPr>
          <p:cNvPr id="17" name="图片 16">
            <a:extLst>
              <a:ext uri="{FF2B5EF4-FFF2-40B4-BE49-F238E27FC236}">
                <a16:creationId xmlns:a16="http://schemas.microsoft.com/office/drawing/2014/main" id="{42603B04-ED95-619F-C1C7-3DD706210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187" y="4105451"/>
            <a:ext cx="4643514" cy="2300629"/>
          </a:xfrm>
          <a:prstGeom prst="rect">
            <a:avLst/>
          </a:prstGeom>
        </p:spPr>
      </p:pic>
      <p:pic>
        <p:nvPicPr>
          <p:cNvPr id="19" name="图片 18">
            <a:extLst>
              <a:ext uri="{FF2B5EF4-FFF2-40B4-BE49-F238E27FC236}">
                <a16:creationId xmlns:a16="http://schemas.microsoft.com/office/drawing/2014/main" id="{D6D4327D-F9FD-B91A-6304-07D68CB0D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5721" y="1531396"/>
            <a:ext cx="4648209" cy="2300629"/>
          </a:xfrm>
          <a:prstGeom prst="rect">
            <a:avLst/>
          </a:prstGeom>
        </p:spPr>
      </p:pic>
      <p:sp>
        <p:nvSpPr>
          <p:cNvPr id="20" name="文本框 19">
            <a:extLst>
              <a:ext uri="{FF2B5EF4-FFF2-40B4-BE49-F238E27FC236}">
                <a16:creationId xmlns:a16="http://schemas.microsoft.com/office/drawing/2014/main" id="{19A66F6F-8BB0-E5C1-1A25-B68B355A60E4}"/>
              </a:ext>
            </a:extLst>
          </p:cNvPr>
          <p:cNvSpPr txBox="1"/>
          <p:nvPr/>
        </p:nvSpPr>
        <p:spPr>
          <a:xfrm>
            <a:off x="1219191" y="1313851"/>
            <a:ext cx="4648209" cy="276999"/>
          </a:xfrm>
          <a:prstGeom prst="rect">
            <a:avLst/>
          </a:prstGeom>
          <a:noFill/>
        </p:spPr>
        <p:txBody>
          <a:bodyPr wrap="square">
            <a:spAutoFit/>
          </a:bodyPr>
          <a:lstStyle/>
          <a:p>
            <a:r>
              <a:rPr lang="en-US" altLang="zh-CN" sz="1200" b="1" dirty="0">
                <a:solidFill>
                  <a:srgbClr val="3B3B3B"/>
                </a:solidFill>
                <a:highlight>
                  <a:srgbClr val="FFFF00"/>
                </a:highlight>
                <a:latin typeface="Consolas" panose="020B0609020204030204" pitchFamily="49" charset="0"/>
              </a:rPr>
              <a:t>Decision Tree</a:t>
            </a:r>
            <a:endParaRPr lang="zh-CN" altLang="en-US" sz="1200" dirty="0">
              <a:highlight>
                <a:srgbClr val="FFFF00"/>
              </a:highlight>
            </a:endParaRPr>
          </a:p>
        </p:txBody>
      </p:sp>
      <p:sp>
        <p:nvSpPr>
          <p:cNvPr id="21" name="文本框 20">
            <a:extLst>
              <a:ext uri="{FF2B5EF4-FFF2-40B4-BE49-F238E27FC236}">
                <a16:creationId xmlns:a16="http://schemas.microsoft.com/office/drawing/2014/main" id="{B637281A-D784-4FB0-60AA-3B45C49CC240}"/>
              </a:ext>
            </a:extLst>
          </p:cNvPr>
          <p:cNvSpPr txBox="1"/>
          <p:nvPr/>
        </p:nvSpPr>
        <p:spPr>
          <a:xfrm>
            <a:off x="6475721" y="1313851"/>
            <a:ext cx="4648209" cy="276999"/>
          </a:xfrm>
          <a:prstGeom prst="rect">
            <a:avLst/>
          </a:prstGeom>
          <a:noFill/>
        </p:spPr>
        <p:txBody>
          <a:bodyPr wrap="square">
            <a:spAutoFit/>
          </a:bodyPr>
          <a:lstStyle/>
          <a:p>
            <a:r>
              <a:rPr lang="en-US" altLang="zh-CN" sz="1200" b="1" dirty="0">
                <a:solidFill>
                  <a:srgbClr val="3B3B3B"/>
                </a:solidFill>
                <a:highlight>
                  <a:srgbClr val="FFFF00"/>
                </a:highlight>
                <a:latin typeface="Consolas" panose="020B0609020204030204" pitchFamily="49" charset="0"/>
              </a:rPr>
              <a:t>Random Forest</a:t>
            </a:r>
            <a:endParaRPr lang="zh-CN" altLang="en-US" sz="1200" dirty="0">
              <a:highlight>
                <a:srgbClr val="FFFF00"/>
              </a:highlight>
            </a:endParaRPr>
          </a:p>
        </p:txBody>
      </p:sp>
      <p:sp>
        <p:nvSpPr>
          <p:cNvPr id="22" name="文本框 21">
            <a:extLst>
              <a:ext uri="{FF2B5EF4-FFF2-40B4-BE49-F238E27FC236}">
                <a16:creationId xmlns:a16="http://schemas.microsoft.com/office/drawing/2014/main" id="{A22E8E92-65D9-1C93-7B95-F71205AD7F2C}"/>
              </a:ext>
            </a:extLst>
          </p:cNvPr>
          <p:cNvSpPr txBox="1"/>
          <p:nvPr/>
        </p:nvSpPr>
        <p:spPr>
          <a:xfrm>
            <a:off x="1219189" y="3859966"/>
            <a:ext cx="4648209" cy="276999"/>
          </a:xfrm>
          <a:prstGeom prst="rect">
            <a:avLst/>
          </a:prstGeom>
          <a:noFill/>
        </p:spPr>
        <p:txBody>
          <a:bodyPr wrap="square">
            <a:spAutoFit/>
          </a:bodyPr>
          <a:lstStyle/>
          <a:p>
            <a:r>
              <a:rPr lang="en-US" altLang="zh-CN" sz="1200" b="1" dirty="0">
                <a:solidFill>
                  <a:srgbClr val="3B3B3B"/>
                </a:solidFill>
                <a:latin typeface="Consolas" panose="020B0609020204030204" pitchFamily="49" charset="0"/>
              </a:rPr>
              <a:t>Decision Tree (Interaction Terms)</a:t>
            </a:r>
            <a:endParaRPr lang="zh-CN" altLang="en-US" sz="1200" dirty="0"/>
          </a:p>
        </p:txBody>
      </p:sp>
      <p:sp>
        <p:nvSpPr>
          <p:cNvPr id="23" name="文本框 22">
            <a:extLst>
              <a:ext uri="{FF2B5EF4-FFF2-40B4-BE49-F238E27FC236}">
                <a16:creationId xmlns:a16="http://schemas.microsoft.com/office/drawing/2014/main" id="{813B1D38-C4C9-7804-9C60-05D2B0423FC9}"/>
              </a:ext>
            </a:extLst>
          </p:cNvPr>
          <p:cNvSpPr txBox="1"/>
          <p:nvPr/>
        </p:nvSpPr>
        <p:spPr>
          <a:xfrm>
            <a:off x="6471022" y="3859966"/>
            <a:ext cx="4648209" cy="276999"/>
          </a:xfrm>
          <a:prstGeom prst="rect">
            <a:avLst/>
          </a:prstGeom>
          <a:noFill/>
        </p:spPr>
        <p:txBody>
          <a:bodyPr wrap="square">
            <a:spAutoFit/>
          </a:bodyPr>
          <a:lstStyle/>
          <a:p>
            <a:r>
              <a:rPr lang="en-US" altLang="zh-CN" sz="1200" b="1" dirty="0">
                <a:solidFill>
                  <a:srgbClr val="3B3B3B"/>
                </a:solidFill>
                <a:latin typeface="Consolas" panose="020B0609020204030204" pitchFamily="49" charset="0"/>
              </a:rPr>
              <a:t>Random Forest (Interaction Terms)</a:t>
            </a:r>
            <a:endParaRPr lang="zh-CN" altLang="en-US" sz="1200" dirty="0"/>
          </a:p>
        </p:txBody>
      </p:sp>
    </p:spTree>
    <p:extLst>
      <p:ext uri="{BB962C8B-B14F-4D97-AF65-F5344CB8AC3E}">
        <p14:creationId xmlns:p14="http://schemas.microsoft.com/office/powerpoint/2010/main" val="36574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B4B2"/>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B81ABE1-9F34-4C56-A9F7-C4D28D9CB4D9}"/>
              </a:ext>
            </a:extLst>
          </p:cNvPr>
          <p:cNvSpPr/>
          <p:nvPr/>
        </p:nvSpPr>
        <p:spPr>
          <a:xfrm>
            <a:off x="0" y="0"/>
            <a:ext cx="636179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t>
            </a:r>
            <a:endParaRPr lang="zh-CN" altLang="en-US" dirty="0"/>
          </a:p>
        </p:txBody>
      </p:sp>
      <p:sp>
        <p:nvSpPr>
          <p:cNvPr id="19" name="文本框 18">
            <a:extLst>
              <a:ext uri="{FF2B5EF4-FFF2-40B4-BE49-F238E27FC236}">
                <a16:creationId xmlns:a16="http://schemas.microsoft.com/office/drawing/2014/main" id="{706EEE9E-9F3B-443C-A87D-866BECF57DD4}"/>
              </a:ext>
            </a:extLst>
          </p:cNvPr>
          <p:cNvSpPr txBox="1"/>
          <p:nvPr/>
        </p:nvSpPr>
        <p:spPr>
          <a:xfrm>
            <a:off x="8255000" y="1028154"/>
            <a:ext cx="3583428" cy="769441"/>
          </a:xfrm>
          <a:prstGeom prst="rect">
            <a:avLst/>
          </a:prstGeom>
          <a:noFill/>
        </p:spPr>
        <p:txBody>
          <a:bodyPr vert="horz"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chemeClr val="bg1"/>
                </a:solidFill>
                <a:effectLst/>
                <a:uLnTx/>
                <a:uFillTx/>
                <a:latin typeface="思源黑体 CN Heavy" panose="020B0A00000000000000" pitchFamily="34" charset="-122"/>
                <a:ea typeface="思源黑体 CN Heavy" panose="020B0A00000000000000" pitchFamily="34" charset="-122"/>
                <a:cs typeface="+mn-cs"/>
              </a:rPr>
              <a:t>CATALOGUE</a:t>
            </a:r>
          </a:p>
        </p:txBody>
      </p:sp>
      <p:grpSp>
        <p:nvGrpSpPr>
          <p:cNvPr id="11" name="组合 10">
            <a:extLst>
              <a:ext uri="{FF2B5EF4-FFF2-40B4-BE49-F238E27FC236}">
                <a16:creationId xmlns:a16="http://schemas.microsoft.com/office/drawing/2014/main" id="{1A5DAF3A-E14B-4CF1-B108-30FE9AA2786F}"/>
              </a:ext>
            </a:extLst>
          </p:cNvPr>
          <p:cNvGrpSpPr/>
          <p:nvPr/>
        </p:nvGrpSpPr>
        <p:grpSpPr>
          <a:xfrm>
            <a:off x="827819" y="1806239"/>
            <a:ext cx="4877876" cy="584775"/>
            <a:chOff x="1322265" y="1486033"/>
            <a:chExt cx="3988329" cy="584775"/>
          </a:xfrm>
        </p:grpSpPr>
        <p:sp>
          <p:nvSpPr>
            <p:cNvPr id="31" name="文本框 30">
              <a:extLst>
                <a:ext uri="{FF2B5EF4-FFF2-40B4-BE49-F238E27FC236}">
                  <a16:creationId xmlns:a16="http://schemas.microsoft.com/office/drawing/2014/main" id="{604C40C6-1B8C-4D41-AADE-2C4C7C522FB3}"/>
                </a:ext>
              </a:extLst>
            </p:cNvPr>
            <p:cNvSpPr txBox="1"/>
            <p:nvPr/>
          </p:nvSpPr>
          <p:spPr>
            <a:xfrm>
              <a:off x="1322265" y="1486033"/>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01</a:t>
              </a:r>
            </a:p>
          </p:txBody>
        </p:sp>
        <p:sp>
          <p:nvSpPr>
            <p:cNvPr id="32" name="文本框 31">
              <a:extLst>
                <a:ext uri="{FF2B5EF4-FFF2-40B4-BE49-F238E27FC236}">
                  <a16:creationId xmlns:a16="http://schemas.microsoft.com/office/drawing/2014/main" id="{0009F2B2-A28B-4B9B-84F4-7E08AD290FC8}"/>
                </a:ext>
              </a:extLst>
            </p:cNvPr>
            <p:cNvSpPr txBox="1"/>
            <p:nvPr/>
          </p:nvSpPr>
          <p:spPr>
            <a:xfrm>
              <a:off x="1945274" y="1593754"/>
              <a:ext cx="3365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rPr>
                <a:t>Data Acquisition &amp; Understanding</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grpSp>
        <p:nvGrpSpPr>
          <p:cNvPr id="12" name="组合 11">
            <a:extLst>
              <a:ext uri="{FF2B5EF4-FFF2-40B4-BE49-F238E27FC236}">
                <a16:creationId xmlns:a16="http://schemas.microsoft.com/office/drawing/2014/main" id="{9D5EC6EF-00A0-4887-80F0-ECD1BA9F5B5A}"/>
              </a:ext>
            </a:extLst>
          </p:cNvPr>
          <p:cNvGrpSpPr/>
          <p:nvPr/>
        </p:nvGrpSpPr>
        <p:grpSpPr>
          <a:xfrm>
            <a:off x="827820" y="2996029"/>
            <a:ext cx="3979824" cy="584775"/>
            <a:chOff x="1322265" y="2457517"/>
            <a:chExt cx="3254049" cy="584775"/>
          </a:xfrm>
        </p:grpSpPr>
        <p:sp>
          <p:nvSpPr>
            <p:cNvPr id="34" name="文本框 33">
              <a:extLst>
                <a:ext uri="{FF2B5EF4-FFF2-40B4-BE49-F238E27FC236}">
                  <a16:creationId xmlns:a16="http://schemas.microsoft.com/office/drawing/2014/main" id="{1E1928F1-DF20-4781-A42C-6DB10DD53A4C}"/>
                </a:ext>
              </a:extLst>
            </p:cNvPr>
            <p:cNvSpPr txBox="1"/>
            <p:nvPr/>
          </p:nvSpPr>
          <p:spPr>
            <a:xfrm>
              <a:off x="1322265" y="2457517"/>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02</a:t>
              </a:r>
            </a:p>
          </p:txBody>
        </p:sp>
        <p:sp>
          <p:nvSpPr>
            <p:cNvPr id="24" name="文本框 23">
              <a:extLst>
                <a:ext uri="{FF2B5EF4-FFF2-40B4-BE49-F238E27FC236}">
                  <a16:creationId xmlns:a16="http://schemas.microsoft.com/office/drawing/2014/main" id="{3155A45F-4FE3-47EE-815F-3C8E071A588A}"/>
                </a:ext>
              </a:extLst>
            </p:cNvPr>
            <p:cNvSpPr txBox="1"/>
            <p:nvPr/>
          </p:nvSpPr>
          <p:spPr>
            <a:xfrm>
              <a:off x="1945274" y="2559484"/>
              <a:ext cx="2631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173E42"/>
                  </a:solidFill>
                  <a:latin typeface="思源黑体 CN Heavy" panose="020B0A00000000000000" pitchFamily="34" charset="-122"/>
                  <a:ea typeface="思源黑体 CN Heavy" panose="020B0A00000000000000" pitchFamily="34" charset="-122"/>
                </a:rPr>
                <a:t>Modeling &amp; Improvement</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grpSp>
        <p:nvGrpSpPr>
          <p:cNvPr id="13" name="组合 12">
            <a:extLst>
              <a:ext uri="{FF2B5EF4-FFF2-40B4-BE49-F238E27FC236}">
                <a16:creationId xmlns:a16="http://schemas.microsoft.com/office/drawing/2014/main" id="{8FF3260C-A7D5-4617-B1C1-35592DBE0851}"/>
              </a:ext>
            </a:extLst>
          </p:cNvPr>
          <p:cNvGrpSpPr/>
          <p:nvPr/>
        </p:nvGrpSpPr>
        <p:grpSpPr>
          <a:xfrm>
            <a:off x="827820" y="4184540"/>
            <a:ext cx="3979823" cy="584775"/>
            <a:chOff x="1322265" y="3429001"/>
            <a:chExt cx="3254048" cy="584775"/>
          </a:xfrm>
        </p:grpSpPr>
        <p:sp>
          <p:nvSpPr>
            <p:cNvPr id="37" name="文本框 36">
              <a:extLst>
                <a:ext uri="{FF2B5EF4-FFF2-40B4-BE49-F238E27FC236}">
                  <a16:creationId xmlns:a16="http://schemas.microsoft.com/office/drawing/2014/main" id="{F1A4AFB0-1DAF-47E8-80F5-AEFE68486330}"/>
                </a:ext>
              </a:extLst>
            </p:cNvPr>
            <p:cNvSpPr txBox="1"/>
            <p:nvPr/>
          </p:nvSpPr>
          <p:spPr>
            <a:xfrm>
              <a:off x="1322265" y="3429001"/>
              <a:ext cx="6848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03</a:t>
              </a:r>
            </a:p>
          </p:txBody>
        </p:sp>
        <p:sp>
          <p:nvSpPr>
            <p:cNvPr id="27" name="文本框 26">
              <a:extLst>
                <a:ext uri="{FF2B5EF4-FFF2-40B4-BE49-F238E27FC236}">
                  <a16:creationId xmlns:a16="http://schemas.microsoft.com/office/drawing/2014/main" id="{FA2D2975-5610-490A-A094-D0C4D6594954}"/>
                </a:ext>
              </a:extLst>
            </p:cNvPr>
            <p:cNvSpPr txBox="1"/>
            <p:nvPr/>
          </p:nvSpPr>
          <p:spPr>
            <a:xfrm>
              <a:off x="1945273" y="3540979"/>
              <a:ext cx="26310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173E42"/>
                  </a:solidFill>
                  <a:latin typeface="思源黑体 CN Heavy" panose="020B0A00000000000000" pitchFamily="34" charset="-122"/>
                  <a:ea typeface="思源黑体 CN Heavy" panose="020B0A00000000000000" pitchFamily="34" charset="-122"/>
                </a:rPr>
                <a:t>Results &amp; Analysis</a:t>
              </a:r>
              <a:endParaRPr kumimoji="0" lang="zh-CN" altLang="en-US" sz="1800" b="0" i="0" u="none" strike="noStrike" kern="1200" cap="none" spc="0" normalizeH="0" baseline="0" noProof="0" dirty="0">
                <a:ln>
                  <a:noFill/>
                </a:ln>
                <a:solidFill>
                  <a:srgbClr val="173E42"/>
                </a:solidFill>
                <a:effectLst/>
                <a:uLnTx/>
                <a:uFillTx/>
                <a:latin typeface="思源黑体 CN Heavy" panose="020B0A00000000000000" pitchFamily="34" charset="-122"/>
                <a:ea typeface="思源黑体 CN Heavy" panose="020B0A00000000000000" pitchFamily="34" charset="-122"/>
                <a:cs typeface="+mn-cs"/>
              </a:endParaRPr>
            </a:p>
          </p:txBody>
        </p:sp>
      </p:grpSp>
      <p:pic>
        <p:nvPicPr>
          <p:cNvPr id="35" name="图形 34">
            <a:extLst>
              <a:ext uri="{FF2B5EF4-FFF2-40B4-BE49-F238E27FC236}">
                <a16:creationId xmlns:a16="http://schemas.microsoft.com/office/drawing/2014/main" id="{7177E712-9F2A-4BB3-AD3C-F24549647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517" y="325314"/>
            <a:ext cx="2591933" cy="476256"/>
          </a:xfrm>
          <a:prstGeom prst="rect">
            <a:avLst/>
          </a:prstGeom>
        </p:spPr>
      </p:pic>
      <p:cxnSp>
        <p:nvCxnSpPr>
          <p:cNvPr id="47" name="直接连接符 46">
            <a:extLst>
              <a:ext uri="{FF2B5EF4-FFF2-40B4-BE49-F238E27FC236}">
                <a16:creationId xmlns:a16="http://schemas.microsoft.com/office/drawing/2014/main" id="{52C1FE86-1EA1-46BC-B424-526147483F7A}"/>
              </a:ext>
            </a:extLst>
          </p:cNvPr>
          <p:cNvCxnSpPr>
            <a:cxnSpLocks/>
          </p:cNvCxnSpPr>
          <p:nvPr/>
        </p:nvCxnSpPr>
        <p:spPr>
          <a:xfrm flipH="1" flipV="1">
            <a:off x="5562600" y="1412535"/>
            <a:ext cx="2692400" cy="6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35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Conclusions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20</a:t>
            </a:fld>
            <a:endParaRPr lang="zh-CN" altLang="en-US" sz="1100" dirty="0">
              <a:latin typeface="思源黑体 CN Heavy" panose="02010600030101010101" charset="-122"/>
              <a:ea typeface="思源黑体 CN Heavy" panose="02010600030101010101" charset="-122"/>
            </a:endParaRPr>
          </a:p>
        </p:txBody>
      </p:sp>
      <p:sp>
        <p:nvSpPr>
          <p:cNvPr id="20" name="文本框 19">
            <a:extLst>
              <a:ext uri="{FF2B5EF4-FFF2-40B4-BE49-F238E27FC236}">
                <a16:creationId xmlns:a16="http://schemas.microsoft.com/office/drawing/2014/main" id="{19A66F6F-8BB0-E5C1-1A25-B68B355A60E4}"/>
              </a:ext>
            </a:extLst>
          </p:cNvPr>
          <p:cNvSpPr txBox="1"/>
          <p:nvPr/>
        </p:nvSpPr>
        <p:spPr>
          <a:xfrm>
            <a:off x="994496" y="1481356"/>
            <a:ext cx="10195388" cy="1754326"/>
          </a:xfrm>
          <a:prstGeom prst="rect">
            <a:avLst/>
          </a:prstGeom>
          <a:noFill/>
        </p:spPr>
        <p:txBody>
          <a:bodyPr wrap="square">
            <a:spAutoFit/>
          </a:bodyPr>
          <a:lstStyle/>
          <a:p>
            <a:r>
              <a:rPr lang="zh-CN" altLang="en-US" sz="1200" dirty="0">
                <a:solidFill>
                  <a:srgbClr val="3B3B3B"/>
                </a:solidFill>
                <a:latin typeface="Consolas" panose="020B0609020204030204" pitchFamily="49" charset="0"/>
              </a:rPr>
              <a:t>依据原始的 </a:t>
            </a:r>
            <a:r>
              <a:rPr lang="en-US" altLang="zh-CN" sz="1200" dirty="0">
                <a:solidFill>
                  <a:srgbClr val="3B3B3B"/>
                </a:solidFill>
                <a:latin typeface="Consolas" panose="020B0609020204030204" pitchFamily="49" charset="0"/>
              </a:rPr>
              <a:t>Random Forest </a:t>
            </a:r>
            <a:r>
              <a:rPr lang="zh-CN" altLang="en-US" sz="1200" dirty="0">
                <a:solidFill>
                  <a:srgbClr val="3B3B3B"/>
                </a:solidFill>
                <a:latin typeface="Consolas" panose="020B0609020204030204" pitchFamily="49" charset="0"/>
              </a:rPr>
              <a:t>和 </a:t>
            </a:r>
            <a:r>
              <a:rPr lang="en-US" altLang="zh-CN" sz="1200" dirty="0">
                <a:solidFill>
                  <a:srgbClr val="3B3B3B"/>
                </a:solidFill>
                <a:latin typeface="Consolas" panose="020B0609020204030204" pitchFamily="49" charset="0"/>
              </a:rPr>
              <a:t>Decision Tree </a:t>
            </a:r>
            <a:r>
              <a:rPr lang="zh-CN" altLang="en-US" sz="1200" dirty="0">
                <a:solidFill>
                  <a:srgbClr val="3B3B3B"/>
                </a:solidFill>
                <a:latin typeface="Consolas" panose="020B0609020204030204" pitchFamily="49" charset="0"/>
              </a:rPr>
              <a:t>的结果，</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考虑的特征中对结核病发病率影响最高的是</a:t>
            </a:r>
            <a:r>
              <a:rPr lang="zh-CN" altLang="en-US" sz="1200" b="1" dirty="0">
                <a:solidFill>
                  <a:srgbClr val="3B3B3B"/>
                </a:solidFill>
                <a:latin typeface="Consolas" panose="020B0609020204030204" pitchFamily="49" charset="0"/>
              </a:rPr>
              <a:t>人口密度</a:t>
            </a:r>
            <a:r>
              <a:rPr lang="zh-CN" altLang="en-US" sz="1200" dirty="0">
                <a:solidFill>
                  <a:srgbClr val="3B3B3B"/>
                </a:solidFill>
                <a:latin typeface="Consolas" panose="020B0609020204030204" pitchFamily="49" charset="0"/>
              </a:rPr>
              <a:t>和</a:t>
            </a:r>
            <a:r>
              <a:rPr lang="zh-CN" altLang="en-US" sz="1200" b="1" dirty="0">
                <a:solidFill>
                  <a:srgbClr val="3B3B3B"/>
                </a:solidFill>
                <a:latin typeface="Consolas" panose="020B0609020204030204" pitchFamily="49" charset="0"/>
              </a:rPr>
              <a:t>安全饮用水覆盖率</a:t>
            </a:r>
            <a:r>
              <a:rPr lang="zh-CN" altLang="en-US" sz="1200" dirty="0">
                <a:solidFill>
                  <a:srgbClr val="3B3B3B"/>
                </a:solidFill>
                <a:latin typeface="Consolas" panose="020B0609020204030204" pitchFamily="49" charset="0"/>
              </a:rPr>
              <a:t>，</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其它特征中，卫生支出、城镇人口率、饮酒、</a:t>
            </a:r>
            <a:r>
              <a:rPr lang="en-US" altLang="zh-CN" sz="1200" dirty="0">
                <a:solidFill>
                  <a:srgbClr val="3B3B3B"/>
                </a:solidFill>
                <a:latin typeface="Consolas" panose="020B0609020204030204" pitchFamily="49" charset="0"/>
              </a:rPr>
              <a:t>PM2.5</a:t>
            </a:r>
            <a:r>
              <a:rPr lang="zh-CN" altLang="en-US" sz="1200" dirty="0">
                <a:solidFill>
                  <a:srgbClr val="3B3B3B"/>
                </a:solidFill>
                <a:latin typeface="Consolas" panose="020B0609020204030204" pitchFamily="49" charset="0"/>
              </a:rPr>
              <a:t>、卫生基础设施覆盖率有较显著的贡献，</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而</a:t>
            </a:r>
            <a:r>
              <a:rPr lang="zh-CN" altLang="en-US" sz="1200" b="1" dirty="0">
                <a:solidFill>
                  <a:srgbClr val="3B3B3B"/>
                </a:solidFill>
                <a:latin typeface="Consolas" panose="020B0609020204030204" pitchFamily="49" charset="0"/>
              </a:rPr>
              <a:t>性别</a:t>
            </a:r>
            <a:r>
              <a:rPr lang="zh-CN" altLang="en-US" sz="1200" dirty="0">
                <a:solidFill>
                  <a:srgbClr val="3B3B3B"/>
                </a:solidFill>
                <a:latin typeface="Consolas" panose="020B0609020204030204" pitchFamily="49" charset="0"/>
              </a:rPr>
              <a:t>、</a:t>
            </a:r>
            <a:r>
              <a:rPr lang="zh-CN" altLang="en-US" sz="1200" b="1" dirty="0">
                <a:solidFill>
                  <a:srgbClr val="3B3B3B"/>
                </a:solidFill>
                <a:latin typeface="Consolas" panose="020B0609020204030204" pitchFamily="49" charset="0"/>
              </a:rPr>
              <a:t>吸烟率</a:t>
            </a:r>
            <a:r>
              <a:rPr lang="zh-CN" altLang="en-US" sz="1200" dirty="0">
                <a:solidFill>
                  <a:srgbClr val="3B3B3B"/>
                </a:solidFill>
                <a:latin typeface="Consolas" panose="020B0609020204030204" pitchFamily="49" charset="0"/>
              </a:rPr>
              <a:t>则对结核病发病率影响不大。</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t>对比最初的猜测，可能酗酒对肝脏和免疫系统的破坏在针对结核病方面要更严重于吸烟对呼吸道的损害。</a:t>
            </a:r>
          </a:p>
        </p:txBody>
      </p:sp>
      <p:pic>
        <p:nvPicPr>
          <p:cNvPr id="14" name="图片 13">
            <a:extLst>
              <a:ext uri="{FF2B5EF4-FFF2-40B4-BE49-F238E27FC236}">
                <a16:creationId xmlns:a16="http://schemas.microsoft.com/office/drawing/2014/main" id="{6EA99A9D-3B8C-43B1-8BA8-D7C3089DB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96" y="3695938"/>
            <a:ext cx="4648209" cy="2300629"/>
          </a:xfrm>
          <a:prstGeom prst="rect">
            <a:avLst/>
          </a:prstGeom>
        </p:spPr>
      </p:pic>
      <p:pic>
        <p:nvPicPr>
          <p:cNvPr id="16" name="图片 15">
            <a:extLst>
              <a:ext uri="{FF2B5EF4-FFF2-40B4-BE49-F238E27FC236}">
                <a16:creationId xmlns:a16="http://schemas.microsoft.com/office/drawing/2014/main" id="{D5FF0E08-5C44-CA14-BF83-13A242F13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878" y="3695938"/>
            <a:ext cx="4648209" cy="2300629"/>
          </a:xfrm>
          <a:prstGeom prst="rect">
            <a:avLst/>
          </a:prstGeom>
        </p:spPr>
      </p:pic>
      <p:sp>
        <p:nvSpPr>
          <p:cNvPr id="18" name="文本框 17">
            <a:extLst>
              <a:ext uri="{FF2B5EF4-FFF2-40B4-BE49-F238E27FC236}">
                <a16:creationId xmlns:a16="http://schemas.microsoft.com/office/drawing/2014/main" id="{35E92917-626A-6FF1-7CC4-0EBCED339B35}"/>
              </a:ext>
            </a:extLst>
          </p:cNvPr>
          <p:cNvSpPr txBox="1"/>
          <p:nvPr/>
        </p:nvSpPr>
        <p:spPr>
          <a:xfrm>
            <a:off x="1060348" y="3478393"/>
            <a:ext cx="4648209" cy="276999"/>
          </a:xfrm>
          <a:prstGeom prst="rect">
            <a:avLst/>
          </a:prstGeom>
          <a:noFill/>
        </p:spPr>
        <p:txBody>
          <a:bodyPr wrap="square">
            <a:spAutoFit/>
          </a:bodyPr>
          <a:lstStyle/>
          <a:p>
            <a:r>
              <a:rPr lang="en-US" altLang="zh-CN" sz="1200" b="1" dirty="0">
                <a:solidFill>
                  <a:srgbClr val="3B3B3B"/>
                </a:solidFill>
                <a:latin typeface="Consolas" panose="020B0609020204030204" pitchFamily="49" charset="0"/>
              </a:rPr>
              <a:t>Decision Tree</a:t>
            </a:r>
            <a:endParaRPr lang="zh-CN" altLang="en-US" sz="1200" dirty="0"/>
          </a:p>
        </p:txBody>
      </p:sp>
      <p:sp>
        <p:nvSpPr>
          <p:cNvPr id="24" name="文本框 23">
            <a:extLst>
              <a:ext uri="{FF2B5EF4-FFF2-40B4-BE49-F238E27FC236}">
                <a16:creationId xmlns:a16="http://schemas.microsoft.com/office/drawing/2014/main" id="{74E343F1-12B8-6E29-5F47-408710F60645}"/>
              </a:ext>
            </a:extLst>
          </p:cNvPr>
          <p:cNvSpPr txBox="1"/>
          <p:nvPr/>
        </p:nvSpPr>
        <p:spPr>
          <a:xfrm>
            <a:off x="6316878" y="3478393"/>
            <a:ext cx="4648209" cy="276999"/>
          </a:xfrm>
          <a:prstGeom prst="rect">
            <a:avLst/>
          </a:prstGeom>
          <a:noFill/>
        </p:spPr>
        <p:txBody>
          <a:bodyPr wrap="square">
            <a:spAutoFit/>
          </a:bodyPr>
          <a:lstStyle/>
          <a:p>
            <a:r>
              <a:rPr lang="en-US" altLang="zh-CN" sz="1200" b="1" dirty="0">
                <a:solidFill>
                  <a:srgbClr val="3B3B3B"/>
                </a:solidFill>
                <a:latin typeface="Consolas" panose="020B0609020204030204" pitchFamily="49" charset="0"/>
              </a:rPr>
              <a:t>Random Forest</a:t>
            </a:r>
            <a:endParaRPr lang="zh-CN" altLang="en-US" sz="1200" dirty="0"/>
          </a:p>
        </p:txBody>
      </p:sp>
    </p:spTree>
    <p:extLst>
      <p:ext uri="{BB962C8B-B14F-4D97-AF65-F5344CB8AC3E}">
        <p14:creationId xmlns:p14="http://schemas.microsoft.com/office/powerpoint/2010/main" val="205263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Conclusions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21</a:t>
            </a:fld>
            <a:endParaRPr lang="zh-CN" altLang="en-US" sz="1100" dirty="0">
              <a:latin typeface="思源黑体 CN Heavy" panose="02010600030101010101" charset="-122"/>
              <a:ea typeface="思源黑体 CN Heavy" panose="02010600030101010101" charset="-122"/>
            </a:endParaRPr>
          </a:p>
        </p:txBody>
      </p:sp>
      <p:sp>
        <p:nvSpPr>
          <p:cNvPr id="4" name="文本框 3">
            <a:extLst>
              <a:ext uri="{FF2B5EF4-FFF2-40B4-BE49-F238E27FC236}">
                <a16:creationId xmlns:a16="http://schemas.microsoft.com/office/drawing/2014/main" id="{EDA0384F-1183-9485-1A17-EFCBD8A2AB50}"/>
              </a:ext>
            </a:extLst>
          </p:cNvPr>
          <p:cNvSpPr txBox="1"/>
          <p:nvPr/>
        </p:nvSpPr>
        <p:spPr>
          <a:xfrm>
            <a:off x="994496" y="1477291"/>
            <a:ext cx="10195388" cy="2123658"/>
          </a:xfrm>
          <a:prstGeom prst="rect">
            <a:avLst/>
          </a:prstGeom>
          <a:noFill/>
        </p:spPr>
        <p:txBody>
          <a:bodyPr wrap="square">
            <a:spAutoFit/>
          </a:bodyPr>
          <a:lstStyle/>
          <a:p>
            <a:r>
              <a:rPr lang="zh-CN" altLang="en-US" sz="1200" dirty="0">
                <a:solidFill>
                  <a:srgbClr val="3B3B3B"/>
                </a:solidFill>
                <a:latin typeface="Consolas" panose="020B0609020204030204" pitchFamily="49" charset="0"/>
              </a:rPr>
              <a:t>依据优化的 </a:t>
            </a:r>
            <a:r>
              <a:rPr lang="en-US" altLang="zh-CN" sz="1200" dirty="0">
                <a:solidFill>
                  <a:srgbClr val="3B3B3B"/>
                </a:solidFill>
                <a:latin typeface="Consolas" panose="020B0609020204030204" pitchFamily="49" charset="0"/>
              </a:rPr>
              <a:t>MLR </a:t>
            </a:r>
            <a:r>
              <a:rPr lang="zh-CN" altLang="en-US" sz="1200" dirty="0">
                <a:solidFill>
                  <a:srgbClr val="3B3B3B"/>
                </a:solidFill>
                <a:latin typeface="Consolas" panose="020B0609020204030204" pitchFamily="49" charset="0"/>
              </a:rPr>
              <a:t>的结果，</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考虑的特征中对结核病发病率影响最高的是也是</a:t>
            </a:r>
            <a:r>
              <a:rPr lang="zh-CN" altLang="en-US" sz="1200" b="1" dirty="0">
                <a:solidFill>
                  <a:srgbClr val="3B3B3B"/>
                </a:solidFill>
                <a:latin typeface="Consolas" panose="020B0609020204030204" pitchFamily="49" charset="0"/>
              </a:rPr>
              <a:t>安全饮用水覆盖率</a:t>
            </a:r>
            <a:r>
              <a:rPr lang="zh-CN" altLang="en-US" sz="1200" dirty="0">
                <a:solidFill>
                  <a:srgbClr val="3B3B3B"/>
                </a:solidFill>
                <a:latin typeface="Consolas" panose="020B0609020204030204" pitchFamily="49" charset="0"/>
              </a:rPr>
              <a:t>，</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b="1" dirty="0">
                <a:solidFill>
                  <a:srgbClr val="3B3B3B"/>
                </a:solidFill>
                <a:latin typeface="Consolas" panose="020B0609020204030204" pitchFamily="49" charset="0"/>
              </a:rPr>
              <a:t>性别</a:t>
            </a:r>
            <a:r>
              <a:rPr lang="zh-CN" altLang="en-US" sz="1200" dirty="0">
                <a:solidFill>
                  <a:srgbClr val="3B3B3B"/>
                </a:solidFill>
                <a:latin typeface="Consolas" panose="020B0609020204030204" pitchFamily="49" charset="0"/>
              </a:rPr>
              <a:t>、卫生基础设施对发病率影响不显著，</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其他单独特征对结果的影响均有较高的显著性。</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t>城镇人口率以及卫生支出相关的交叉项影响都略不显著，</a:t>
            </a:r>
            <a:endParaRPr lang="en-US" altLang="zh-CN" sz="1200" dirty="0"/>
          </a:p>
          <a:p>
            <a:endParaRPr lang="en-US" altLang="zh-CN" sz="1200" dirty="0"/>
          </a:p>
          <a:p>
            <a:r>
              <a:rPr lang="zh-CN" altLang="en-US" sz="1200" dirty="0"/>
              <a:t>卫生支出与饮用水覆盖率的交叉项对结果有显著影响。</a:t>
            </a:r>
            <a:endParaRPr lang="en-US" altLang="zh-CN" sz="1200" dirty="0"/>
          </a:p>
        </p:txBody>
      </p:sp>
      <p:sp>
        <p:nvSpPr>
          <p:cNvPr id="12" name="文本框 11">
            <a:extLst>
              <a:ext uri="{FF2B5EF4-FFF2-40B4-BE49-F238E27FC236}">
                <a16:creationId xmlns:a16="http://schemas.microsoft.com/office/drawing/2014/main" id="{476E9F35-4775-2FA1-866E-56ECE7398894}"/>
              </a:ext>
            </a:extLst>
          </p:cNvPr>
          <p:cNvSpPr txBox="1"/>
          <p:nvPr/>
        </p:nvSpPr>
        <p:spPr>
          <a:xfrm>
            <a:off x="5929312" y="1364192"/>
            <a:ext cx="5824538" cy="4524315"/>
          </a:xfrm>
          <a:prstGeom prst="rect">
            <a:avLst/>
          </a:prstGeom>
          <a:noFill/>
        </p:spPr>
        <p:txBody>
          <a:bodyPr wrap="square">
            <a:spAutoFit/>
          </a:bodyPr>
          <a:lstStyle/>
          <a:p>
            <a:r>
              <a:rPr lang="en-US" altLang="zh-CN" sz="800" b="0" i="0" dirty="0">
                <a:solidFill>
                  <a:srgbClr val="3B3B3B"/>
                </a:solidFill>
                <a:effectLst/>
                <a:latin typeface="Consolas" panose="020B0609020204030204" pitchFamily="49" charset="0"/>
              </a:rPr>
              <a:t> OLS Regression Results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Dep. Variable:           tuberculosis   R-squared:                       0.644</a:t>
            </a:r>
          </a:p>
          <a:p>
            <a:r>
              <a:rPr lang="en-US" altLang="zh-CN" sz="800" b="0" i="0" dirty="0">
                <a:solidFill>
                  <a:srgbClr val="3B3B3B"/>
                </a:solidFill>
                <a:effectLst/>
                <a:latin typeface="Consolas" panose="020B0609020204030204" pitchFamily="49" charset="0"/>
              </a:rPr>
              <a:t>Model:                            OLS   Adj. R-squared:                  0.635</a:t>
            </a:r>
          </a:p>
          <a:p>
            <a:r>
              <a:rPr lang="en-US" altLang="zh-CN" sz="800" b="0" i="0" dirty="0">
                <a:solidFill>
                  <a:srgbClr val="3B3B3B"/>
                </a:solidFill>
                <a:effectLst/>
                <a:latin typeface="Consolas" panose="020B0609020204030204" pitchFamily="49" charset="0"/>
              </a:rPr>
              <a:t>Method:                 Least Squares   F-statistic:                     73.61</a:t>
            </a:r>
          </a:p>
          <a:p>
            <a:r>
              <a:rPr lang="en-US" altLang="zh-CN" sz="800" b="0" i="0" dirty="0">
                <a:solidFill>
                  <a:srgbClr val="3B3B3B"/>
                </a:solidFill>
                <a:effectLst/>
                <a:latin typeface="Consolas" panose="020B0609020204030204" pitchFamily="49" charset="0"/>
              </a:rPr>
              <a:t>Date:                Wed, 29 May 2024   Prob (F-statistic):          5.37e-126</a:t>
            </a:r>
          </a:p>
          <a:p>
            <a:r>
              <a:rPr lang="en-US" altLang="zh-CN" sz="800" b="0" i="0" dirty="0">
                <a:solidFill>
                  <a:srgbClr val="3B3B3B"/>
                </a:solidFill>
                <a:effectLst/>
                <a:latin typeface="Consolas" panose="020B0609020204030204" pitchFamily="49" charset="0"/>
              </a:rPr>
              <a:t>Time:                        08:59:36   Log-Likelihood:                -2037.5</a:t>
            </a:r>
          </a:p>
          <a:p>
            <a:r>
              <a:rPr lang="en-US" altLang="zh-CN" sz="800" b="0" i="0" dirty="0">
                <a:solidFill>
                  <a:srgbClr val="3B3B3B"/>
                </a:solidFill>
                <a:effectLst/>
                <a:latin typeface="Consolas" panose="020B0609020204030204" pitchFamily="49" charset="0"/>
              </a:rPr>
              <a:t>No. Observations:                 627   AIC:                             4107.</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Residuals:                     611   BIC:                             4178.</a:t>
            </a:r>
          </a:p>
          <a:p>
            <a:r>
              <a:rPr lang="en-US" altLang="zh-CN" sz="800" b="0" i="0" dirty="0" err="1">
                <a:solidFill>
                  <a:srgbClr val="3B3B3B"/>
                </a:solidFill>
                <a:effectLst/>
                <a:latin typeface="Consolas" panose="020B0609020204030204" pitchFamily="49" charset="0"/>
              </a:rPr>
              <a:t>Df</a:t>
            </a:r>
            <a:r>
              <a:rPr lang="en-US" altLang="zh-CN" sz="800" b="0" i="0" dirty="0">
                <a:solidFill>
                  <a:srgbClr val="3B3B3B"/>
                </a:solidFill>
                <a:effectLst/>
                <a:latin typeface="Consolas" panose="020B0609020204030204" pitchFamily="49" charset="0"/>
              </a:rPr>
              <a:t> Model:                          15                                         </a:t>
            </a:r>
          </a:p>
          <a:p>
            <a:r>
              <a:rPr lang="en-US" altLang="zh-CN" sz="800" b="0" i="0" dirty="0">
                <a:solidFill>
                  <a:srgbClr val="3B3B3B"/>
                </a:solidFill>
                <a:effectLst/>
                <a:latin typeface="Consolas" panose="020B0609020204030204" pitchFamily="49" charset="0"/>
              </a:rPr>
              <a:t>Covariance Type:            </a:t>
            </a:r>
            <a:r>
              <a:rPr lang="en-US" altLang="zh-CN" sz="800" b="0" i="0" dirty="0" err="1">
                <a:solidFill>
                  <a:srgbClr val="3B3B3B"/>
                </a:solidFill>
                <a:effectLst/>
                <a:latin typeface="Consolas" panose="020B0609020204030204" pitchFamily="49" charset="0"/>
              </a:rPr>
              <a:t>nonrobust</a:t>
            </a:r>
            <a:r>
              <a:rPr lang="en-US" altLang="zh-CN" sz="800" b="0" i="0" dirty="0">
                <a:solidFill>
                  <a:srgbClr val="3B3B3B"/>
                </a:solidFill>
                <a:effectLst/>
                <a:latin typeface="Consolas" panose="020B0609020204030204" pitchFamily="49" charset="0"/>
              </a:rPr>
              <a:t>                                         </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                                      </a:t>
            </a:r>
            <a:r>
              <a:rPr lang="en-US" altLang="zh-CN" sz="800" b="0" i="0" dirty="0" err="1">
                <a:solidFill>
                  <a:srgbClr val="3B3B3B"/>
                </a:solidFill>
                <a:effectLst/>
                <a:latin typeface="Consolas" panose="020B0609020204030204" pitchFamily="49" charset="0"/>
              </a:rPr>
              <a:t>coef</a:t>
            </a:r>
            <a:r>
              <a:rPr lang="en-US" altLang="zh-CN" sz="800" b="0" i="0" dirty="0">
                <a:solidFill>
                  <a:srgbClr val="3B3B3B"/>
                </a:solidFill>
                <a:effectLst/>
                <a:latin typeface="Consolas" panose="020B0609020204030204" pitchFamily="49" charset="0"/>
              </a:rPr>
              <a:t>    std err          t      P&gt;|t|      [0.025      0.975]</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const                             400.7548     24.205     16.557      0.000     353.219     448.290</a:t>
            </a:r>
          </a:p>
          <a:p>
            <a:r>
              <a:rPr lang="en-US" altLang="zh-CN" sz="800" b="0" i="0" dirty="0">
                <a:solidFill>
                  <a:srgbClr val="3B3B3B"/>
                </a:solidFill>
                <a:effectLst/>
                <a:latin typeface="Consolas" panose="020B0609020204030204" pitchFamily="49" charset="0"/>
              </a:rPr>
              <a:t>sex                                -0.6447      3.429     -0.188      </a:t>
            </a:r>
            <a:r>
              <a:rPr lang="en-US" altLang="zh-CN" sz="800" b="0" i="0" dirty="0">
                <a:solidFill>
                  <a:srgbClr val="FF0000"/>
                </a:solidFill>
                <a:effectLst/>
                <a:latin typeface="Consolas" panose="020B0609020204030204" pitchFamily="49" charset="0"/>
              </a:rPr>
              <a:t>0.851</a:t>
            </a:r>
            <a:r>
              <a:rPr lang="en-US" altLang="zh-CN" sz="800" b="0" i="0" dirty="0">
                <a:solidFill>
                  <a:srgbClr val="3B3B3B"/>
                </a:solidFill>
                <a:effectLst/>
                <a:latin typeface="Consolas" panose="020B0609020204030204" pitchFamily="49" charset="0"/>
              </a:rPr>
              <a:t>      -7.379       6.090</a:t>
            </a:r>
          </a:p>
          <a:p>
            <a:r>
              <a:rPr lang="en-US" altLang="zh-CN" sz="800" b="0" i="0" dirty="0">
                <a:solidFill>
                  <a:srgbClr val="3B3B3B"/>
                </a:solidFill>
                <a:effectLst/>
                <a:latin typeface="Consolas" panose="020B0609020204030204" pitchFamily="49" charset="0"/>
              </a:rPr>
              <a:t>alcohol                             0.7754      0.144      5.369      0.000       0.492       1.059</a:t>
            </a:r>
          </a:p>
          <a:p>
            <a:r>
              <a:rPr lang="en-US" altLang="zh-CN" sz="800" b="0" i="0" dirty="0">
                <a:solidFill>
                  <a:srgbClr val="3B3B3B"/>
                </a:solidFill>
                <a:effectLst/>
                <a:latin typeface="Consolas" panose="020B0609020204030204" pitchFamily="49" charset="0"/>
              </a:rPr>
              <a:t>tobacco                             0.2861      0.070      4.068      0.000       0.148       0.424</a:t>
            </a:r>
          </a:p>
          <a:p>
            <a:r>
              <a:rPr lang="en-US" altLang="zh-CN" sz="800" b="0" i="0" dirty="0">
                <a:solidFill>
                  <a:srgbClr val="3B3B3B"/>
                </a:solidFill>
                <a:effectLst/>
                <a:latin typeface="Consolas" panose="020B0609020204030204" pitchFamily="49" charset="0"/>
              </a:rPr>
              <a:t>pm25                               -1.1802      0.166     -7.099      0.000      -1.507      -0.854</a:t>
            </a:r>
          </a:p>
          <a:p>
            <a:r>
              <a:rPr lang="en-US" altLang="zh-CN" sz="800" b="0" i="0" dirty="0">
                <a:solidFill>
                  <a:srgbClr val="3B3B3B"/>
                </a:solidFill>
                <a:effectLst/>
                <a:latin typeface="Consolas" panose="020B0609020204030204" pitchFamily="49" charset="0"/>
              </a:rPr>
              <a:t>water                              -3.9259      0.228    -17.208      0.000      -4.374      -3.478</a:t>
            </a:r>
          </a:p>
          <a:p>
            <a:r>
              <a:rPr lang="en-US" altLang="zh-CN" sz="800" b="0" i="0" dirty="0">
                <a:solidFill>
                  <a:srgbClr val="3B3B3B"/>
                </a:solidFill>
                <a:effectLst/>
                <a:latin typeface="Consolas" panose="020B0609020204030204" pitchFamily="49" charset="0"/>
              </a:rPr>
              <a:t>sanitation                         -0.0322      0.083     -0.387      </a:t>
            </a:r>
            <a:r>
              <a:rPr lang="en-US" altLang="zh-CN" sz="800" b="0" i="0" dirty="0">
                <a:solidFill>
                  <a:srgbClr val="FF0000"/>
                </a:solidFill>
                <a:effectLst/>
                <a:latin typeface="Consolas" panose="020B0609020204030204" pitchFamily="49" charset="0"/>
              </a:rPr>
              <a:t>0.699</a:t>
            </a:r>
            <a:r>
              <a:rPr lang="en-US" altLang="zh-CN" sz="800" b="0" i="0" dirty="0">
                <a:solidFill>
                  <a:srgbClr val="3B3B3B"/>
                </a:solidFill>
                <a:effectLst/>
                <a:latin typeface="Consolas" panose="020B0609020204030204" pitchFamily="49" charset="0"/>
              </a:rPr>
              <a:t>      -0.195       0.131</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-0.1344      0.011    -12.199      0.000      -0.156      -0.113</a:t>
            </a:r>
          </a:p>
          <a:p>
            <a:r>
              <a:rPr lang="en-US" altLang="zh-CN" sz="800" b="0" i="0" dirty="0" err="1">
                <a:solidFill>
                  <a:srgbClr val="3B3B3B"/>
                </a:solidFill>
                <a:effectLst/>
                <a:latin typeface="Consolas" panose="020B0609020204030204" pitchFamily="49" charset="0"/>
              </a:rPr>
              <a:t>population_density</a:t>
            </a:r>
            <a:r>
              <a:rPr lang="en-US" altLang="zh-CN" sz="800" b="0" i="0" dirty="0">
                <a:solidFill>
                  <a:srgbClr val="3B3B3B"/>
                </a:solidFill>
                <a:effectLst/>
                <a:latin typeface="Consolas" panose="020B0609020204030204" pitchFamily="49" charset="0"/>
              </a:rPr>
              <a:t>                  0.0092      0.001      7.868      0.000       0.007       0.012</a:t>
            </a:r>
          </a:p>
          <a:p>
            <a:r>
              <a:rPr lang="en-US" altLang="zh-CN" sz="800" b="0" i="0" dirty="0" err="1">
                <a:solidFill>
                  <a:srgbClr val="3B3B3B"/>
                </a:solidFill>
                <a:effectLst/>
                <a:latin typeface="Consolas" panose="020B0609020204030204" pitchFamily="49" charset="0"/>
              </a:rPr>
              <a:t>urban_population</a:t>
            </a:r>
            <a:r>
              <a:rPr lang="en-US" altLang="zh-CN" sz="800" b="0" i="0" dirty="0">
                <a:solidFill>
                  <a:srgbClr val="3B3B3B"/>
                </a:solidFill>
                <a:effectLst/>
                <a:latin typeface="Consolas" panose="020B0609020204030204" pitchFamily="49" charset="0"/>
              </a:rPr>
              <a:t>                   -0.0674      0.035     -1.906      </a:t>
            </a:r>
            <a:r>
              <a:rPr lang="en-US" altLang="zh-CN" sz="800" b="0" i="0" dirty="0">
                <a:solidFill>
                  <a:srgbClr val="FF0000"/>
                </a:solidFill>
                <a:effectLst/>
                <a:latin typeface="Consolas" panose="020B0609020204030204" pitchFamily="49" charset="0"/>
              </a:rPr>
              <a:t>0.057</a:t>
            </a:r>
            <a:r>
              <a:rPr lang="en-US" altLang="zh-CN" sz="800" b="0" i="0" dirty="0">
                <a:solidFill>
                  <a:srgbClr val="3B3B3B"/>
                </a:solidFill>
                <a:effectLst/>
                <a:latin typeface="Consolas" panose="020B0609020204030204" pitchFamily="49" charset="0"/>
              </a:rPr>
              <a:t>      -0.137       0.002</a:t>
            </a:r>
          </a:p>
          <a:p>
            <a:r>
              <a:rPr lang="en-US" altLang="zh-CN" sz="800" b="0" i="0" dirty="0">
                <a:solidFill>
                  <a:srgbClr val="3B3B3B"/>
                </a:solidFill>
                <a:effectLst/>
                <a:latin typeface="Consolas" panose="020B0609020204030204" pitchFamily="49" charset="0"/>
              </a:rPr>
              <a:t>sex * alcohol                       2.8738      0.476      6.038      0.000       1.939       3.809</a:t>
            </a:r>
          </a:p>
          <a:p>
            <a:r>
              <a:rPr lang="en-US" altLang="zh-CN" sz="800" b="0" i="0" dirty="0">
                <a:solidFill>
                  <a:srgbClr val="3B3B3B"/>
                </a:solidFill>
                <a:effectLst/>
                <a:latin typeface="Consolas" panose="020B0609020204030204" pitchFamily="49" charset="0"/>
              </a:rPr>
              <a:t>sex * tobacco                      -0.0835      0.103     -0.811      </a:t>
            </a:r>
            <a:r>
              <a:rPr lang="en-US" altLang="zh-CN" sz="800" b="0" i="0" dirty="0">
                <a:solidFill>
                  <a:srgbClr val="FF0000"/>
                </a:solidFill>
                <a:effectLst/>
                <a:latin typeface="Consolas" panose="020B0609020204030204" pitchFamily="49" charset="0"/>
              </a:rPr>
              <a:t>0.418</a:t>
            </a:r>
            <a:r>
              <a:rPr lang="en-US" altLang="zh-CN" sz="800" b="0" i="0" dirty="0">
                <a:solidFill>
                  <a:srgbClr val="3B3B3B"/>
                </a:solidFill>
                <a:effectLst/>
                <a:latin typeface="Consolas" panose="020B0609020204030204" pitchFamily="49" charset="0"/>
              </a:rPr>
              <a:t>      -0.286       0.119</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tobacco    -5.324e-05   2.75e-05     -1.933      </a:t>
            </a:r>
            <a:r>
              <a:rPr lang="en-US" altLang="zh-CN" sz="800" b="0" i="0" dirty="0">
                <a:solidFill>
                  <a:srgbClr val="FF0000"/>
                </a:solidFill>
                <a:effectLst/>
                <a:latin typeface="Consolas" panose="020B0609020204030204" pitchFamily="49" charset="0"/>
              </a:rPr>
              <a:t>0.054</a:t>
            </a:r>
            <a:r>
              <a:rPr lang="en-US" altLang="zh-CN" sz="800" b="0" i="0" dirty="0">
                <a:solidFill>
                  <a:srgbClr val="3B3B3B"/>
                </a:solidFill>
                <a:effectLst/>
                <a:latin typeface="Consolas" panose="020B0609020204030204" pitchFamily="49" charset="0"/>
              </a:rPr>
              <a:t>      -0.000    8.37e-07</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pm25           0.0001   6.43e-05      1.852      </a:t>
            </a:r>
            <a:r>
              <a:rPr lang="en-US" altLang="zh-CN" sz="800" b="0" i="0" dirty="0">
                <a:solidFill>
                  <a:srgbClr val="FF0000"/>
                </a:solidFill>
                <a:effectLst/>
                <a:latin typeface="Consolas" panose="020B0609020204030204" pitchFamily="49" charset="0"/>
              </a:rPr>
              <a:t>0.065</a:t>
            </a:r>
            <a:r>
              <a:rPr lang="en-US" altLang="zh-CN" sz="800" b="0" i="0" dirty="0">
                <a:solidFill>
                  <a:srgbClr val="3B3B3B"/>
                </a:solidFill>
                <a:effectLst/>
                <a:latin typeface="Consolas" panose="020B0609020204030204" pitchFamily="49" charset="0"/>
              </a:rPr>
              <a:t>   -7.21e-06       0.000</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water          0.0014      0.000     11.839      0.000       0.001       0.002</a:t>
            </a:r>
          </a:p>
          <a:p>
            <a:r>
              <a:rPr lang="en-US" altLang="zh-CN" sz="800" b="0" i="0" dirty="0" err="1">
                <a:solidFill>
                  <a:srgbClr val="3B3B3B"/>
                </a:solidFill>
                <a:effectLst/>
                <a:latin typeface="Consolas" panose="020B0609020204030204" pitchFamily="49" charset="0"/>
              </a:rPr>
              <a:t>health_expenditure</a:t>
            </a:r>
            <a:r>
              <a:rPr lang="en-US" altLang="zh-CN" sz="800" b="0" i="0" dirty="0">
                <a:solidFill>
                  <a:srgbClr val="3B3B3B"/>
                </a:solidFill>
                <a:effectLst/>
                <a:latin typeface="Consolas" panose="020B0609020204030204" pitchFamily="49" charset="0"/>
              </a:rPr>
              <a:t> * sanitation -4.466e-05    2.6e-05     -1.720      </a:t>
            </a:r>
            <a:r>
              <a:rPr lang="en-US" altLang="zh-CN" sz="800" b="0" i="0" dirty="0">
                <a:solidFill>
                  <a:srgbClr val="FF0000"/>
                </a:solidFill>
                <a:effectLst/>
                <a:latin typeface="Consolas" panose="020B0609020204030204" pitchFamily="49" charset="0"/>
              </a:rPr>
              <a:t>0.086</a:t>
            </a:r>
            <a:r>
              <a:rPr lang="en-US" altLang="zh-CN" sz="800" b="0" i="0" dirty="0">
                <a:solidFill>
                  <a:srgbClr val="3B3B3B"/>
                </a:solidFill>
                <a:effectLst/>
                <a:latin typeface="Consolas" panose="020B0609020204030204" pitchFamily="49" charset="0"/>
              </a:rPr>
              <a:t>   -9.56e-05    6.33e-06</a:t>
            </a:r>
          </a:p>
          <a:p>
            <a:r>
              <a:rPr lang="en-US" altLang="zh-CN" sz="800" b="0" i="0" dirty="0">
                <a:solidFill>
                  <a:srgbClr val="3B3B3B"/>
                </a:solidFill>
                <a:effectLst/>
                <a:latin typeface="Consolas" panose="020B0609020204030204" pitchFamily="49" charset="0"/>
              </a:rPr>
              <a:t>==============================================================================</a:t>
            </a:r>
          </a:p>
          <a:p>
            <a:r>
              <a:rPr lang="en-US" altLang="zh-CN" sz="800" b="0" i="0" dirty="0">
                <a:solidFill>
                  <a:srgbClr val="3B3B3B"/>
                </a:solidFill>
                <a:effectLst/>
                <a:latin typeface="Consolas" panose="020B0609020204030204" pitchFamily="49" charset="0"/>
              </a:rPr>
              <a:t>Omnibus:                      149.362   Durbin-Watson:                   2.035</a:t>
            </a:r>
          </a:p>
          <a:p>
            <a:r>
              <a:rPr lang="en-US" altLang="zh-CN" sz="800" b="0" i="0" dirty="0">
                <a:solidFill>
                  <a:srgbClr val="3B3B3B"/>
                </a:solidFill>
                <a:effectLst/>
                <a:latin typeface="Consolas" panose="020B0609020204030204" pitchFamily="49" charset="0"/>
              </a:rPr>
              <a:t>Prob(Omnibus):                  0.000   Jarque-Bera (JB):              735.252</a:t>
            </a:r>
          </a:p>
          <a:p>
            <a:r>
              <a:rPr lang="en-US" altLang="zh-CN" sz="800" b="0" i="0" dirty="0">
                <a:solidFill>
                  <a:srgbClr val="3B3B3B"/>
                </a:solidFill>
                <a:effectLst/>
                <a:latin typeface="Consolas" panose="020B0609020204030204" pitchFamily="49" charset="0"/>
              </a:rPr>
              <a:t>Skew:                           0.974   Prob(JB):                    2.20e-160</a:t>
            </a:r>
          </a:p>
          <a:p>
            <a:r>
              <a:rPr lang="en-US" altLang="zh-CN" sz="800" b="0" i="0" dirty="0">
                <a:solidFill>
                  <a:srgbClr val="3B3B3B"/>
                </a:solidFill>
                <a:effectLst/>
                <a:latin typeface="Consolas" panose="020B0609020204030204" pitchFamily="49" charset="0"/>
              </a:rPr>
              <a:t>Kurtosis:                       7.935   Cond. No.                     4.28e+07</a:t>
            </a:r>
          </a:p>
          <a:p>
            <a:r>
              <a:rPr lang="en-US" altLang="zh-CN" sz="800" b="0" i="0" dirty="0">
                <a:solidFill>
                  <a:srgbClr val="3B3B3B"/>
                </a:solidFill>
                <a:effectLst/>
                <a:latin typeface="Consolas" panose="020B0609020204030204" pitchFamily="49" charset="0"/>
              </a:rPr>
              <a:t>==============================================================================</a:t>
            </a:r>
            <a:endParaRPr lang="zh-CN" altLang="en-US" sz="800" dirty="0"/>
          </a:p>
        </p:txBody>
      </p:sp>
    </p:spTree>
    <p:extLst>
      <p:ext uri="{BB962C8B-B14F-4D97-AF65-F5344CB8AC3E}">
        <p14:creationId xmlns:p14="http://schemas.microsoft.com/office/powerpoint/2010/main" val="1964436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Conclusions</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22</a:t>
            </a:fld>
            <a:endParaRPr lang="zh-CN" altLang="en-US" sz="1100" dirty="0">
              <a:latin typeface="思源黑体 CN Heavy" panose="02010600030101010101" charset="-122"/>
              <a:ea typeface="思源黑体 CN Heavy" panose="02010600030101010101" charset="-122"/>
            </a:endParaRPr>
          </a:p>
        </p:txBody>
      </p:sp>
      <p:sp>
        <p:nvSpPr>
          <p:cNvPr id="4" name="文本框 3">
            <a:extLst>
              <a:ext uri="{FF2B5EF4-FFF2-40B4-BE49-F238E27FC236}">
                <a16:creationId xmlns:a16="http://schemas.microsoft.com/office/drawing/2014/main" id="{EDA0384F-1183-9485-1A17-EFCBD8A2AB50}"/>
              </a:ext>
            </a:extLst>
          </p:cNvPr>
          <p:cNvSpPr txBox="1"/>
          <p:nvPr/>
        </p:nvSpPr>
        <p:spPr>
          <a:xfrm>
            <a:off x="994496" y="1477291"/>
            <a:ext cx="10195388" cy="1754326"/>
          </a:xfrm>
          <a:prstGeom prst="rect">
            <a:avLst/>
          </a:prstGeom>
          <a:noFill/>
        </p:spPr>
        <p:txBody>
          <a:bodyPr wrap="square">
            <a:spAutoFit/>
          </a:bodyPr>
          <a:lstStyle/>
          <a:p>
            <a:r>
              <a:rPr lang="zh-CN" altLang="en-US" sz="1200" dirty="0">
                <a:solidFill>
                  <a:srgbClr val="3B3B3B"/>
                </a:solidFill>
                <a:latin typeface="Consolas" panose="020B0609020204030204" pitchFamily="49" charset="0"/>
              </a:rPr>
              <a:t>依据模型之间的对比结果，</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决策树和随机森林模型拟合效果远超其它模型，此二者适合处理非线性关系，</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故该问题的特征与响应间可能存在较多的非线性关系，</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en-US" altLang="zh-CN" sz="1200" dirty="0">
                <a:solidFill>
                  <a:srgbClr val="3B3B3B"/>
                </a:solidFill>
                <a:latin typeface="Consolas" panose="020B0609020204030204" pitchFamily="49" charset="0"/>
              </a:rPr>
              <a:t>MLR </a:t>
            </a:r>
            <a:r>
              <a:rPr lang="zh-CN" altLang="en-US" sz="1200" dirty="0">
                <a:solidFill>
                  <a:srgbClr val="3B3B3B"/>
                </a:solidFill>
                <a:latin typeface="Consolas" panose="020B0609020204030204" pitchFamily="49" charset="0"/>
              </a:rPr>
              <a:t>的 </a:t>
            </a:r>
            <a:r>
              <a:rPr lang="en-US" altLang="zh-CN" sz="1200" dirty="0">
                <a:solidFill>
                  <a:srgbClr val="3B3B3B"/>
                </a:solidFill>
                <a:latin typeface="Consolas" panose="020B0609020204030204" pitchFamily="49" charset="0"/>
              </a:rPr>
              <a:t>R2 </a:t>
            </a:r>
            <a:r>
              <a:rPr lang="zh-CN" altLang="en-US" sz="1200" dirty="0">
                <a:solidFill>
                  <a:srgbClr val="3B3B3B"/>
                </a:solidFill>
                <a:latin typeface="Consolas" panose="020B0609020204030204" pitchFamily="49" charset="0"/>
              </a:rPr>
              <a:t>值也无法大幅提升，</a:t>
            </a:r>
            <a:endParaRPr lang="en-US" altLang="zh-CN" sz="1200" dirty="0">
              <a:solidFill>
                <a:srgbClr val="3B3B3B"/>
              </a:solidFill>
              <a:latin typeface="Consolas" panose="020B0609020204030204" pitchFamily="49" charset="0"/>
            </a:endParaRPr>
          </a:p>
          <a:p>
            <a:endParaRPr lang="en-US" altLang="zh-CN" sz="1200" dirty="0">
              <a:solidFill>
                <a:srgbClr val="3B3B3B"/>
              </a:solidFill>
              <a:latin typeface="Consolas" panose="020B0609020204030204" pitchFamily="49" charset="0"/>
            </a:endParaRPr>
          </a:p>
          <a:p>
            <a:r>
              <a:rPr lang="zh-CN" altLang="en-US" sz="1200" dirty="0">
                <a:solidFill>
                  <a:srgbClr val="3B3B3B"/>
                </a:solidFill>
                <a:latin typeface="Consolas" panose="020B0609020204030204" pitchFamily="49" charset="0"/>
              </a:rPr>
              <a:t>同样地 </a:t>
            </a:r>
            <a:r>
              <a:rPr lang="en-US" altLang="zh-CN" sz="1200" dirty="0">
                <a:solidFill>
                  <a:srgbClr val="3B3B3B"/>
                </a:solidFill>
                <a:latin typeface="Consolas" panose="020B0609020204030204" pitchFamily="49" charset="0"/>
              </a:rPr>
              <a:t>SVR </a:t>
            </a:r>
            <a:r>
              <a:rPr lang="zh-CN" altLang="en-US" sz="1200" dirty="0">
                <a:solidFill>
                  <a:srgbClr val="3B3B3B"/>
                </a:solidFill>
                <a:latin typeface="Consolas" panose="020B0609020204030204" pitchFamily="49" charset="0"/>
              </a:rPr>
              <a:t>效果也较差。</a:t>
            </a:r>
            <a:endParaRPr lang="en-US" altLang="zh-CN" sz="1200" dirty="0">
              <a:solidFill>
                <a:srgbClr val="3B3B3B"/>
              </a:solidFill>
              <a:latin typeface="Consolas" panose="020B0609020204030204" pitchFamily="49" charset="0"/>
            </a:endParaRPr>
          </a:p>
        </p:txBody>
      </p:sp>
    </p:spTree>
    <p:extLst>
      <p:ext uri="{BB962C8B-B14F-4D97-AF65-F5344CB8AC3E}">
        <p14:creationId xmlns:p14="http://schemas.microsoft.com/office/powerpoint/2010/main" val="408922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TODO</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Results &amp; Analysis</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23</a:t>
            </a:fld>
            <a:endParaRPr lang="zh-CN" altLang="en-US" sz="1100" dirty="0">
              <a:latin typeface="思源黑体 CN Heavy" panose="02010600030101010101" charset="-122"/>
              <a:ea typeface="思源黑体 CN Heavy" panose="02010600030101010101" charset="-122"/>
            </a:endParaRPr>
          </a:p>
        </p:txBody>
      </p:sp>
    </p:spTree>
    <p:extLst>
      <p:ext uri="{BB962C8B-B14F-4D97-AF65-F5344CB8AC3E}">
        <p14:creationId xmlns:p14="http://schemas.microsoft.com/office/powerpoint/2010/main" val="1736704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5AE41668-A0C6-411D-8797-B0C36F0C2F19}"/>
              </a:ext>
            </a:extLst>
          </p:cNvPr>
          <p:cNvSpPr/>
          <p:nvPr/>
        </p:nvSpPr>
        <p:spPr>
          <a:xfrm>
            <a:off x="0" y="4326924"/>
            <a:ext cx="12207106" cy="2531075"/>
          </a:xfrm>
          <a:prstGeom prst="rect">
            <a:avLst/>
          </a:prstGeom>
          <a:solidFill>
            <a:srgbClr val="5BB4B2">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形 25">
            <a:extLst>
              <a:ext uri="{FF2B5EF4-FFF2-40B4-BE49-F238E27FC236}">
                <a16:creationId xmlns:a16="http://schemas.microsoft.com/office/drawing/2014/main" id="{21D2D65E-DD72-4C75-9C51-5E78B891EE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7492" y="1229058"/>
            <a:ext cx="1937016" cy="1302016"/>
          </a:xfrm>
          <a:prstGeom prst="rect">
            <a:avLst/>
          </a:prstGeom>
        </p:spPr>
      </p:pic>
      <p:sp>
        <p:nvSpPr>
          <p:cNvPr id="27" name="文本框 26">
            <a:extLst>
              <a:ext uri="{FF2B5EF4-FFF2-40B4-BE49-F238E27FC236}">
                <a16:creationId xmlns:a16="http://schemas.microsoft.com/office/drawing/2014/main" id="{228C25E2-73D1-4944-8609-D32D612C3825}"/>
              </a:ext>
            </a:extLst>
          </p:cNvPr>
          <p:cNvSpPr txBox="1"/>
          <p:nvPr/>
        </p:nvSpPr>
        <p:spPr>
          <a:xfrm>
            <a:off x="3729454" y="2921168"/>
            <a:ext cx="4733091"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THANK YOU</a:t>
            </a:r>
          </a:p>
        </p:txBody>
      </p:sp>
    </p:spTree>
    <p:extLst>
      <p:ext uri="{BB962C8B-B14F-4D97-AF65-F5344CB8AC3E}">
        <p14:creationId xmlns:p14="http://schemas.microsoft.com/office/powerpoint/2010/main" val="349122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BB4B2"/>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14B3316-F3E1-409D-BC55-C80DF50E1430}"/>
              </a:ext>
            </a:extLst>
          </p:cNvPr>
          <p:cNvSpPr/>
          <p:nvPr/>
        </p:nvSpPr>
        <p:spPr>
          <a:xfrm>
            <a:off x="0" y="1412875"/>
            <a:ext cx="12192000" cy="450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F39F5FC-6786-4DFC-8C81-2A82FC37FF02}"/>
              </a:ext>
            </a:extLst>
          </p:cNvPr>
          <p:cNvSpPr txBox="1"/>
          <p:nvPr/>
        </p:nvSpPr>
        <p:spPr>
          <a:xfrm>
            <a:off x="5105985" y="2266044"/>
            <a:ext cx="198003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01</a:t>
            </a:r>
          </a:p>
        </p:txBody>
      </p:sp>
      <p:sp>
        <p:nvSpPr>
          <p:cNvPr id="8" name="文本框 7">
            <a:extLst>
              <a:ext uri="{FF2B5EF4-FFF2-40B4-BE49-F238E27FC236}">
                <a16:creationId xmlns:a16="http://schemas.microsoft.com/office/drawing/2014/main" id="{30111784-9C29-4FC0-A3EC-44BCA7F605C9}"/>
              </a:ext>
            </a:extLst>
          </p:cNvPr>
          <p:cNvSpPr txBox="1"/>
          <p:nvPr/>
        </p:nvSpPr>
        <p:spPr>
          <a:xfrm>
            <a:off x="1188720" y="3959860"/>
            <a:ext cx="981456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dirty="0">
                <a:solidFill>
                  <a:srgbClr val="5BB4B2"/>
                </a:solidFill>
                <a:latin typeface="思源黑体 CN Heavy" panose="020B0A00000000000000" pitchFamily="34" charset="-122"/>
                <a:ea typeface="思源黑体 CN Heavy" panose="020B0A00000000000000" pitchFamily="34" charset="-122"/>
              </a:rPr>
              <a:t>Data Acquisition &amp; Understanding</a:t>
            </a:r>
          </a:p>
        </p:txBody>
      </p:sp>
      <p:pic>
        <p:nvPicPr>
          <p:cNvPr id="13" name="图形 12">
            <a:extLst>
              <a:ext uri="{FF2B5EF4-FFF2-40B4-BE49-F238E27FC236}">
                <a16:creationId xmlns:a16="http://schemas.microsoft.com/office/drawing/2014/main" id="{3DF6397A-5ADF-434F-9AAF-14E978988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851" y="438313"/>
            <a:ext cx="2591933" cy="476256"/>
          </a:xfrm>
          <a:prstGeom prst="rect">
            <a:avLst/>
          </a:prstGeom>
        </p:spPr>
      </p:pic>
    </p:spTree>
    <p:extLst>
      <p:ext uri="{BB962C8B-B14F-4D97-AF65-F5344CB8AC3E}">
        <p14:creationId xmlns:p14="http://schemas.microsoft.com/office/powerpoint/2010/main" val="204536877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Data Acquisition</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Data Acquisition &amp; Understanding</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4</a:t>
            </a:fld>
            <a:endParaRPr lang="zh-CN" altLang="en-US" sz="1100" dirty="0">
              <a:latin typeface="思源黑体 CN Heavy" panose="02010600030101010101" charset="-122"/>
              <a:ea typeface="思源黑体 CN Heavy" panose="02010600030101010101" charset="-122"/>
            </a:endParaRPr>
          </a:p>
        </p:txBody>
      </p:sp>
      <p:sp>
        <p:nvSpPr>
          <p:cNvPr id="5" name="文本框 4">
            <a:extLst>
              <a:ext uri="{FF2B5EF4-FFF2-40B4-BE49-F238E27FC236}">
                <a16:creationId xmlns:a16="http://schemas.microsoft.com/office/drawing/2014/main" id="{744BBFE4-AB79-66FA-54F2-EA01D4D51422}"/>
              </a:ext>
            </a:extLst>
          </p:cNvPr>
          <p:cNvSpPr txBox="1"/>
          <p:nvPr/>
        </p:nvSpPr>
        <p:spPr>
          <a:xfrm>
            <a:off x="714315" y="1493195"/>
            <a:ext cx="10755749" cy="276999"/>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hlinkClick r:id="rId3"/>
              </a:rPr>
              <a:t>https://data.worldbank.org/indicator?tab=all</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9" name="文本框 8">
            <a:extLst>
              <a:ext uri="{FF2B5EF4-FFF2-40B4-BE49-F238E27FC236}">
                <a16:creationId xmlns:a16="http://schemas.microsoft.com/office/drawing/2014/main" id="{427B4134-8A90-9536-0F9E-82CCB3E268C2}"/>
              </a:ext>
            </a:extLst>
          </p:cNvPr>
          <p:cNvSpPr txBox="1"/>
          <p:nvPr/>
        </p:nvSpPr>
        <p:spPr>
          <a:xfrm>
            <a:off x="714315" y="5312917"/>
            <a:ext cx="10755749" cy="1015663"/>
          </a:xfrm>
          <a:prstGeom prst="rect">
            <a:avLst/>
          </a:prstGeom>
          <a:noFill/>
        </p:spPr>
        <p:txBody>
          <a:bodyPr wrap="square" rtlCol="0">
            <a:spAutoFit/>
          </a:bodyPr>
          <a:lstStyle/>
          <a:p>
            <a:r>
              <a:rPr lang="en-US" altLang="zh-CN" sz="1200">
                <a:latin typeface="思源黑体 CN Heavy" panose="02010600030101010101" charset="-122"/>
                <a:ea typeface="思源黑体 CN Heavy" panose="02010600030101010101" charset="-122"/>
                <a:cs typeface="Times New Roman" panose="02020603050405020304" pitchFamily="18" charset="0"/>
              </a:rPr>
              <a:t>Selection (Assumptions </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based on data selection):</a:t>
            </a:r>
          </a:p>
          <a:p>
            <a:r>
              <a:rPr lang="en-US" altLang="zh-CN" sz="1200" dirty="0">
                <a:solidFill>
                  <a:schemeClr val="bg1"/>
                </a:solidFill>
                <a:latin typeface="思源黑体 CN Heavy" panose="02010600030101010101" charset="-122"/>
                <a:ea typeface="思源黑体 CN Heavy" panose="02010600030101010101" charset="-122"/>
                <a:cs typeface="Times New Roman" panose="02020603050405020304" pitchFamily="18" charset="0"/>
              </a:rPr>
              <a:t>____</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Most of developed countries in Europe (similar background features):</a:t>
            </a:r>
          </a:p>
          <a:p>
            <a:r>
              <a:rPr lang="en-US" altLang="zh-CN" sz="1200" dirty="0">
                <a:solidFill>
                  <a:schemeClr val="bg1"/>
                </a:solidFill>
                <a:latin typeface="思源黑体 CN Heavy" panose="02010600030101010101" charset="-122"/>
                <a:ea typeface="思源黑体 CN Heavy" panose="02010600030101010101" charset="-122"/>
                <a:cs typeface="Times New Roman" panose="02020603050405020304" pitchFamily="18" charset="0"/>
              </a:rPr>
              <a:t>____ ____</a:t>
            </a:r>
            <a:r>
              <a:rPr lang="en-US" altLang="zh-CN" sz="1200" b="0" dirty="0">
                <a:solidFill>
                  <a:srgbClr val="3B3B3B"/>
                </a:solidFill>
                <a:effectLst/>
                <a:highlight>
                  <a:srgbClr val="FFFFFF"/>
                </a:highlight>
                <a:latin typeface="Consolas" panose="020B0609020204030204" pitchFamily="49" charset="0"/>
              </a:rPr>
              <a:t>[</a:t>
            </a:r>
            <a:r>
              <a:rPr lang="en-US" altLang="zh-CN" sz="1200" b="0" dirty="0">
                <a:solidFill>
                  <a:srgbClr val="A31515"/>
                </a:solidFill>
                <a:effectLst/>
                <a:highlight>
                  <a:srgbClr val="FFFFFF"/>
                </a:highlight>
                <a:latin typeface="Consolas" panose="020B0609020204030204" pitchFamily="49" charset="0"/>
              </a:rPr>
              <a:t>'GBR'</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'FRA'</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'DEU'</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'ITA'</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'NLD'</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'NOR'</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'SWE'</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'FIN'</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'DNK'</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'ISL'</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'CHE'</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'BEL'</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'LUX'</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'IRL'</a:t>
            </a:r>
            <a:r>
              <a:rPr lang="en-US" altLang="zh-CN" sz="1200" b="0" dirty="0">
                <a:solidFill>
                  <a:srgbClr val="3B3B3B"/>
                </a:solidFill>
                <a:effectLst/>
                <a:highlight>
                  <a:srgbClr val="FFFFFF"/>
                </a:highlight>
                <a:latin typeface="Consolas" panose="020B0609020204030204" pitchFamily="49" charset="0"/>
              </a:rPr>
              <a:t>,</a:t>
            </a:r>
          </a:p>
          <a:p>
            <a:r>
              <a:rPr lang="en-US" altLang="zh-CN" sz="1200" dirty="0">
                <a:solidFill>
                  <a:schemeClr val="bg1"/>
                </a:solidFill>
                <a:latin typeface="思源黑体 CN Heavy" panose="02010600030101010101" charset="-122"/>
                <a:ea typeface="思源黑体 CN Heavy" panose="02010600030101010101" charset="-122"/>
                <a:cs typeface="Times New Roman" panose="02020603050405020304" pitchFamily="18" charset="0"/>
              </a:rPr>
              <a:t>____ _____</a:t>
            </a:r>
            <a:r>
              <a:rPr lang="en-US" altLang="zh-CN" sz="1200" b="0" dirty="0">
                <a:solidFill>
                  <a:srgbClr val="A31515"/>
                </a:solidFill>
                <a:effectLst/>
                <a:highlight>
                  <a:srgbClr val="FFFFFF"/>
                </a:highlight>
                <a:latin typeface="Consolas" panose="020B0609020204030204" pitchFamily="49" charset="0"/>
              </a:rPr>
              <a:t>'ESP'</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'PRT'</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'AUT'</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'CZE'</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'SVK'</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'HUN'</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'GRC'</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'SVN'</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'POL'</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'EST'</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'LVA'</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'LTU'</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'MLT'</a:t>
            </a:r>
            <a:r>
              <a:rPr lang="en-US" altLang="zh-CN" sz="1200" b="0" dirty="0">
                <a:solidFill>
                  <a:srgbClr val="3B3B3B"/>
                </a:solidFill>
                <a:effectLst/>
                <a:highlight>
                  <a:srgbClr val="FFFFFF"/>
                </a:highlight>
                <a:latin typeface="Consolas" panose="020B0609020204030204" pitchFamily="49" charset="0"/>
              </a:rPr>
              <a:t>, </a:t>
            </a:r>
            <a:r>
              <a:rPr lang="en-US" altLang="zh-CN" sz="1200" b="0" dirty="0">
                <a:solidFill>
                  <a:srgbClr val="A31515"/>
                </a:solidFill>
                <a:effectLst/>
                <a:highlight>
                  <a:srgbClr val="FFFFFF"/>
                </a:highlight>
                <a:latin typeface="Consolas" panose="020B0609020204030204" pitchFamily="49" charset="0"/>
              </a:rPr>
              <a:t>'CYP'</a:t>
            </a:r>
            <a:r>
              <a:rPr lang="en-US" altLang="zh-CN" sz="1200" b="0" dirty="0">
                <a:solidFill>
                  <a:srgbClr val="3B3B3B"/>
                </a:solidFill>
                <a:effectLst/>
                <a:highlight>
                  <a:srgbClr val="FFFFFF"/>
                </a:highlight>
                <a:latin typeface="Consolas" panose="020B0609020204030204" pitchFamily="49" charset="0"/>
              </a:rPr>
              <a:t>]</a:t>
            </a:r>
            <a:endParaRPr lang="en-US" altLang="zh-CN" sz="1200" dirty="0">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solidFill>
                  <a:schemeClr val="bg1"/>
                </a:solidFill>
                <a:latin typeface="思源黑体 CN Heavy" panose="02010600030101010101" charset="-122"/>
                <a:ea typeface="思源黑体 CN Heavy" panose="02010600030101010101" charset="-122"/>
                <a:cs typeface="Times New Roman" panose="02020603050405020304" pitchFamily="18" charset="0"/>
              </a:rPr>
              <a:t>____</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2010 – 2023: No </a:t>
            </a:r>
            <a:r>
              <a:rPr lang="en-US" altLang="zh-CN" sz="1200" dirty="0" err="1">
                <a:latin typeface="思源黑体 CN Heavy" panose="02010600030101010101" charset="-122"/>
                <a:ea typeface="思源黑体 CN Heavy" panose="02010600030101010101" charset="-122"/>
                <a:cs typeface="Times New Roman" panose="02020603050405020304" pitchFamily="18" charset="0"/>
              </a:rPr>
              <a:t>NaN</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graphicFrame>
        <p:nvGraphicFramePr>
          <p:cNvPr id="10" name="表格 9">
            <a:extLst>
              <a:ext uri="{FF2B5EF4-FFF2-40B4-BE49-F238E27FC236}">
                <a16:creationId xmlns:a16="http://schemas.microsoft.com/office/drawing/2014/main" id="{116D50E7-C421-8FC5-67C0-BE3BCC83F26E}"/>
              </a:ext>
            </a:extLst>
          </p:cNvPr>
          <p:cNvGraphicFramePr>
            <a:graphicFrameLocks noGrp="1"/>
          </p:cNvGraphicFramePr>
          <p:nvPr>
            <p:extLst>
              <p:ext uri="{D42A27DB-BD31-4B8C-83A1-F6EECF244321}">
                <p14:modId xmlns:p14="http://schemas.microsoft.com/office/powerpoint/2010/main" val="1166568927"/>
              </p:ext>
            </p:extLst>
          </p:nvPr>
        </p:nvGraphicFramePr>
        <p:xfrm>
          <a:off x="642624" y="1813921"/>
          <a:ext cx="10899129" cy="3385248"/>
        </p:xfrm>
        <a:graphic>
          <a:graphicData uri="http://schemas.openxmlformats.org/drawingml/2006/table">
            <a:tbl>
              <a:tblPr firstRow="1" bandRow="1">
                <a:tableStyleId>{5C22544A-7EE6-4342-B048-85BDC9FD1C3A}</a:tableStyleId>
              </a:tblPr>
              <a:tblGrid>
                <a:gridCol w="4874112">
                  <a:extLst>
                    <a:ext uri="{9D8B030D-6E8A-4147-A177-3AD203B41FA5}">
                      <a16:colId xmlns:a16="http://schemas.microsoft.com/office/drawing/2014/main" val="4020280880"/>
                    </a:ext>
                  </a:extLst>
                </a:gridCol>
                <a:gridCol w="2019480">
                  <a:extLst>
                    <a:ext uri="{9D8B030D-6E8A-4147-A177-3AD203B41FA5}">
                      <a16:colId xmlns:a16="http://schemas.microsoft.com/office/drawing/2014/main" val="2810694963"/>
                    </a:ext>
                  </a:extLst>
                </a:gridCol>
                <a:gridCol w="2488260">
                  <a:extLst>
                    <a:ext uri="{9D8B030D-6E8A-4147-A177-3AD203B41FA5}">
                      <a16:colId xmlns:a16="http://schemas.microsoft.com/office/drawing/2014/main" val="1260773323"/>
                    </a:ext>
                  </a:extLst>
                </a:gridCol>
                <a:gridCol w="1517277">
                  <a:extLst>
                    <a:ext uri="{9D8B030D-6E8A-4147-A177-3AD203B41FA5}">
                      <a16:colId xmlns:a16="http://schemas.microsoft.com/office/drawing/2014/main" val="2132766894"/>
                    </a:ext>
                  </a:extLst>
                </a:gridCol>
              </a:tblGrid>
              <a:tr h="274973">
                <a:tc>
                  <a:txBody>
                    <a:bodyPr/>
                    <a:lstStyle/>
                    <a:p>
                      <a:pPr algn="ctr"/>
                      <a:r>
                        <a:rPr lang="en-US" altLang="zh-CN" sz="1400" dirty="0">
                          <a:latin typeface="Times New Roman" panose="02020603050405020304" pitchFamily="18" charset="0"/>
                          <a:cs typeface="Times New Roman" panose="02020603050405020304" pitchFamily="18" charset="0"/>
                        </a:rPr>
                        <a:t>Name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Abbreviation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Unit</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Note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536135612"/>
                  </a:ext>
                </a:extLst>
              </a:tr>
              <a:tr h="274973">
                <a:tc>
                  <a:txBody>
                    <a:bodyPr/>
                    <a:lstStyle/>
                    <a:p>
                      <a:pPr algn="ctr"/>
                      <a:r>
                        <a:rPr lang="it-IT" altLang="zh-CN" sz="1400" dirty="0">
                          <a:latin typeface="Times New Roman" panose="02020603050405020304" pitchFamily="18" charset="0"/>
                          <a:cs typeface="Times New Roman" panose="02020603050405020304" pitchFamily="18" charset="0"/>
                        </a:rPr>
                        <a:t>Total alcohol consumption per capita, male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alcohol_m</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Liters of pure alcohol per capita</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15+ years of age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210225422"/>
                  </a:ext>
                </a:extLst>
              </a:tr>
              <a:tr h="274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altLang="zh-CN" sz="1400" dirty="0">
                          <a:latin typeface="Times New Roman" panose="02020603050405020304" pitchFamily="18" charset="0"/>
                          <a:cs typeface="Times New Roman" panose="02020603050405020304" pitchFamily="18" charset="0"/>
                        </a:rPr>
                        <a:t>Total alcohol consumption per capita, female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alcohol_f</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Liters of pure alcohol per capita</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15+ years of age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226526364"/>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Prevalence of current tobacco use, males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tobacco_m</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 of male adults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805604144"/>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Prevalence of current tobacco use, females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tobacco_f</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 of female adults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755841665"/>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PM2.5 air pollution, mean annual exposure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pm25</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Micrograms per cubic meter</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738049855"/>
                  </a:ext>
                </a:extLst>
              </a:tr>
              <a:tr h="274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People using safely managed drinking water services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water</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 of 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783333972"/>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People using safely managed sanitation services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sanitation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 of 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77584486"/>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Domestic general government health expenditure per capita</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health_expenditure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Current international $</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PPP</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274554127"/>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Population density</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population_density</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People per sq. km of land area</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729649926"/>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Urban 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err="1">
                          <a:latin typeface="Times New Roman" panose="02020603050405020304" pitchFamily="18" charset="0"/>
                          <a:cs typeface="Times New Roman" panose="02020603050405020304" pitchFamily="18" charset="0"/>
                        </a:rPr>
                        <a:t>urban_population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 of total 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265638834"/>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Incidence of tuberculosis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tuberculosis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Per 100,000 people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Response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674447976"/>
                  </a:ext>
                </a:extLst>
              </a:tr>
            </a:tbl>
          </a:graphicData>
        </a:graphic>
      </p:graphicFrame>
    </p:spTree>
    <p:extLst>
      <p:ext uri="{BB962C8B-B14F-4D97-AF65-F5344CB8AC3E}">
        <p14:creationId xmlns:p14="http://schemas.microsoft.com/office/powerpoint/2010/main" val="200512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Data Understanding</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Data Acquisition &amp; Understanding</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5</a:t>
            </a:fld>
            <a:endParaRPr lang="zh-CN" altLang="en-US" sz="1100" dirty="0">
              <a:latin typeface="思源黑体 CN Heavy" panose="02010600030101010101" charset="-122"/>
              <a:ea typeface="思源黑体 CN Heavy" panose="02010600030101010101" charset="-122"/>
            </a:endParaRPr>
          </a:p>
        </p:txBody>
      </p:sp>
      <p:graphicFrame>
        <p:nvGraphicFramePr>
          <p:cNvPr id="10" name="表格 9">
            <a:extLst>
              <a:ext uri="{FF2B5EF4-FFF2-40B4-BE49-F238E27FC236}">
                <a16:creationId xmlns:a16="http://schemas.microsoft.com/office/drawing/2014/main" id="{116D50E7-C421-8FC5-67C0-BE3BCC83F26E}"/>
              </a:ext>
            </a:extLst>
          </p:cNvPr>
          <p:cNvGraphicFramePr>
            <a:graphicFrameLocks noGrp="1"/>
          </p:cNvGraphicFramePr>
          <p:nvPr>
            <p:extLst>
              <p:ext uri="{D42A27DB-BD31-4B8C-83A1-F6EECF244321}">
                <p14:modId xmlns:p14="http://schemas.microsoft.com/office/powerpoint/2010/main" val="118871095"/>
              </p:ext>
            </p:extLst>
          </p:nvPr>
        </p:nvGraphicFramePr>
        <p:xfrm>
          <a:off x="641081" y="2208360"/>
          <a:ext cx="10902218" cy="2821040"/>
        </p:xfrm>
        <a:graphic>
          <a:graphicData uri="http://schemas.openxmlformats.org/drawingml/2006/table">
            <a:tbl>
              <a:tblPr firstRow="1" bandRow="1">
                <a:tableStyleId>{5C22544A-7EE6-4342-B048-85BDC9FD1C3A}</a:tableStyleId>
              </a:tblPr>
              <a:tblGrid>
                <a:gridCol w="2074574">
                  <a:extLst>
                    <a:ext uri="{9D8B030D-6E8A-4147-A177-3AD203B41FA5}">
                      <a16:colId xmlns:a16="http://schemas.microsoft.com/office/drawing/2014/main" val="4020280880"/>
                    </a:ext>
                  </a:extLst>
                </a:gridCol>
                <a:gridCol w="8827644">
                  <a:extLst>
                    <a:ext uri="{9D8B030D-6E8A-4147-A177-3AD203B41FA5}">
                      <a16:colId xmlns:a16="http://schemas.microsoft.com/office/drawing/2014/main" val="2810694963"/>
                    </a:ext>
                  </a:extLst>
                </a:gridCol>
              </a:tblGrid>
              <a:tr h="274973">
                <a:tc>
                  <a:txBody>
                    <a:bodyPr/>
                    <a:lstStyle/>
                    <a:p>
                      <a:pPr algn="ctr"/>
                      <a:r>
                        <a:rPr lang="en-US" altLang="zh-CN" sz="1400" dirty="0">
                          <a:latin typeface="Times New Roman" panose="02020603050405020304" pitchFamily="18" charset="0"/>
                          <a:cs typeface="Times New Roman" panose="02020603050405020304" pitchFamily="18" charset="0"/>
                        </a:rPr>
                        <a:t>Abbreviation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Intuitive Ideas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536135612"/>
                  </a:ext>
                </a:extLst>
              </a:tr>
              <a:tr h="274973">
                <a:tc>
                  <a:txBody>
                    <a:bodyPr/>
                    <a:lstStyle/>
                    <a:p>
                      <a:pPr algn="ctr"/>
                      <a:r>
                        <a:rPr lang="en-US" altLang="zh-CN" sz="1400" dirty="0" err="1">
                          <a:latin typeface="Times New Roman" panose="02020603050405020304" pitchFamily="18" charset="0"/>
                          <a:cs typeface="Times New Roman" panose="02020603050405020304" pitchFamily="18" charset="0"/>
                        </a:rPr>
                        <a:t>alcohol_m</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alcohol_f</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Alcohol consumption impairs liver function and may lower immunity</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210225422"/>
                  </a:ext>
                </a:extLst>
              </a:tr>
              <a:tr h="2749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Times New Roman" panose="02020603050405020304" pitchFamily="18" charset="0"/>
                          <a:cs typeface="Times New Roman" panose="02020603050405020304" pitchFamily="18" charset="0"/>
                        </a:rPr>
                        <a:t>tobacco_m</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tobacco_f</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Tobacco damages the respiratory tract and may make you more susceptible to respiratory diseases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805604144"/>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pm25</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PM2.5 impairs respiratory function, may lower resistance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738049855"/>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water</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Unsafe drinking water sources may contain pathogenic bacteria that induce tuberculosis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783333972"/>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sanitation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Well-established, independent sanitation infrastructure reduces the likelihood of disease transmission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77584486"/>
                  </a:ext>
                </a:extLst>
              </a:tr>
              <a:tr h="274973">
                <a:tc>
                  <a:txBody>
                    <a:bodyPr/>
                    <a:lstStyle/>
                    <a:p>
                      <a:pPr algn="ctr"/>
                      <a:r>
                        <a:rPr lang="en-US" altLang="zh-CN" sz="1400" dirty="0" err="1">
                          <a:latin typeface="Times New Roman" panose="02020603050405020304" pitchFamily="18" charset="0"/>
                          <a:cs typeface="Times New Roman" panose="02020603050405020304" pitchFamily="18" charset="0"/>
                        </a:rPr>
                        <a:t>health_expenditure</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Health expenditures have a multifaceted impact and may be representative of the country's overall health situation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274554127"/>
                  </a:ext>
                </a:extLst>
              </a:tr>
              <a:tr h="274973">
                <a:tc>
                  <a:txBody>
                    <a:bodyPr/>
                    <a:lstStyle/>
                    <a:p>
                      <a:pPr algn="ctr"/>
                      <a:r>
                        <a:rPr lang="en-US" altLang="zh-CN" sz="1400" dirty="0" err="1">
                          <a:latin typeface="Times New Roman" panose="02020603050405020304" pitchFamily="18" charset="0"/>
                          <a:cs typeface="Times New Roman" panose="02020603050405020304" pitchFamily="18" charset="0"/>
                        </a:rPr>
                        <a:t>population_density</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High population density increases the probability of disease transmission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2729649926"/>
                  </a:ext>
                </a:extLst>
              </a:tr>
              <a:tr h="274973">
                <a:tc>
                  <a:txBody>
                    <a:bodyPr/>
                    <a:lstStyle/>
                    <a:p>
                      <a:pPr algn="ctr"/>
                      <a:r>
                        <a:rPr lang="en-US" altLang="zh-CN" sz="1400" dirty="0" err="1">
                          <a:latin typeface="Times New Roman" panose="02020603050405020304" pitchFamily="18" charset="0"/>
                          <a:cs typeface="Times New Roman" panose="02020603050405020304" pitchFamily="18" charset="0"/>
                        </a:rPr>
                        <a:t>urban_population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en-US" altLang="zh-CN" sz="1400" dirty="0">
                          <a:latin typeface="Times New Roman" panose="02020603050405020304" pitchFamily="18" charset="0"/>
                          <a:cs typeface="Times New Roman" panose="02020603050405020304" pitchFamily="18" charset="0"/>
                        </a:rPr>
                        <a:t>Concentration of water and sewerage in urban areas may make disease transmission more likely</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1265638834"/>
                  </a:ext>
                </a:extLst>
              </a:tr>
              <a:tr h="274973">
                <a:tc>
                  <a:txBody>
                    <a:bodyPr/>
                    <a:lstStyle/>
                    <a:p>
                      <a:pPr algn="ctr"/>
                      <a:r>
                        <a:rPr lang="en-US" altLang="zh-CN" sz="1400" dirty="0">
                          <a:latin typeface="Times New Roman" panose="02020603050405020304" pitchFamily="18" charset="0"/>
                          <a:cs typeface="Times New Roman" panose="02020603050405020304" pitchFamily="18" charset="0"/>
                        </a:rPr>
                        <a:t>tuberculosis</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tc>
                  <a:txBody>
                    <a:bodyPr/>
                    <a:lstStyle/>
                    <a:p>
                      <a:pPr algn="ctr"/>
                      <a:r>
                        <a:rPr lang="pt-BR" altLang="zh-CN" sz="1400" dirty="0">
                          <a:latin typeface="Times New Roman" panose="02020603050405020304" pitchFamily="18" charset="0"/>
                          <a:cs typeface="Times New Roman" panose="02020603050405020304" pitchFamily="18" charset="0"/>
                        </a:rPr>
                        <a:t>Tuberculosis develops from Mycobacterium tuberculosis (bacterial infection)</a:t>
                      </a:r>
                      <a:endParaRPr lang="zh-CN" altLang="en-US" sz="1400" dirty="0">
                        <a:latin typeface="Times New Roman" panose="02020603050405020304" pitchFamily="18" charset="0"/>
                        <a:cs typeface="Times New Roman" panose="02020603050405020304" pitchFamily="18" charset="0"/>
                      </a:endParaRPr>
                    </a:p>
                  </a:txBody>
                  <a:tcPr marL="68743" marR="68743" marT="34372" marB="34372"/>
                </a:tc>
                <a:extLst>
                  <a:ext uri="{0D108BD9-81ED-4DB2-BD59-A6C34878D82A}">
                    <a16:rowId xmlns:a16="http://schemas.microsoft.com/office/drawing/2014/main" val="3674447976"/>
                  </a:ext>
                </a:extLst>
              </a:tr>
            </a:tbl>
          </a:graphicData>
        </a:graphic>
      </p:graphicFrame>
    </p:spTree>
    <p:extLst>
      <p:ext uri="{BB962C8B-B14F-4D97-AF65-F5344CB8AC3E}">
        <p14:creationId xmlns:p14="http://schemas.microsoft.com/office/powerpoint/2010/main" val="347507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Data Understanding</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Data Acquisition &amp; Understanding</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6</a:t>
            </a:fld>
            <a:endParaRPr lang="zh-CN" altLang="en-US" sz="1100" dirty="0">
              <a:latin typeface="思源黑体 CN Heavy" panose="02010600030101010101" charset="-122"/>
              <a:ea typeface="思源黑体 CN Heavy" panose="02010600030101010101" charset="-122"/>
            </a:endParaRPr>
          </a:p>
        </p:txBody>
      </p:sp>
      <p:pic>
        <p:nvPicPr>
          <p:cNvPr id="5" name="图片 4" descr="图表, 条形图&#10;&#10;描述已自动生成">
            <a:extLst>
              <a:ext uri="{FF2B5EF4-FFF2-40B4-BE49-F238E27FC236}">
                <a16:creationId xmlns:a16="http://schemas.microsoft.com/office/drawing/2014/main" id="{D96F048F-F379-206F-85EE-4AB2FCA71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05" y="1593201"/>
            <a:ext cx="5104180" cy="4563604"/>
          </a:xfrm>
          <a:prstGeom prst="rect">
            <a:avLst/>
          </a:prstGeom>
        </p:spPr>
      </p:pic>
      <p:sp>
        <p:nvSpPr>
          <p:cNvPr id="6" name="矩形 5">
            <a:extLst>
              <a:ext uri="{FF2B5EF4-FFF2-40B4-BE49-F238E27FC236}">
                <a16:creationId xmlns:a16="http://schemas.microsoft.com/office/drawing/2014/main" id="{D14B7CA8-4112-FB76-B4B5-AFF01E92F768}"/>
              </a:ext>
            </a:extLst>
          </p:cNvPr>
          <p:cNvSpPr/>
          <p:nvPr/>
        </p:nvSpPr>
        <p:spPr>
          <a:xfrm>
            <a:off x="1772463" y="2010814"/>
            <a:ext cx="580709" cy="589376"/>
          </a:xfrm>
          <a:prstGeom prst="rect">
            <a:avLst/>
          </a:prstGeom>
          <a:noFill/>
          <a:ln>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E2A11B4-C972-9D2A-B683-A691F3D08FE7}"/>
              </a:ext>
            </a:extLst>
          </p:cNvPr>
          <p:cNvSpPr/>
          <p:nvPr/>
        </p:nvSpPr>
        <p:spPr>
          <a:xfrm>
            <a:off x="2582855" y="2829873"/>
            <a:ext cx="590098" cy="581792"/>
          </a:xfrm>
          <a:prstGeom prst="rect">
            <a:avLst/>
          </a:prstGeom>
          <a:noFill/>
          <a:ln>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C37EFDA-88B2-4A5A-FA13-1701174B20EF}"/>
              </a:ext>
            </a:extLst>
          </p:cNvPr>
          <p:cNvSpPr txBox="1"/>
          <p:nvPr/>
        </p:nvSpPr>
        <p:spPr>
          <a:xfrm>
            <a:off x="6273778" y="1872314"/>
            <a:ext cx="5104180" cy="461665"/>
          </a:xfrm>
          <a:prstGeom prst="rect">
            <a:avLst/>
          </a:prstGeom>
          <a:noFill/>
        </p:spPr>
        <p:txBody>
          <a:bodyPr wrap="square" rtlCol="0">
            <a:spAutoFit/>
          </a:bodyPr>
          <a:lstStyle/>
          <a:p>
            <a:pPr marL="228600" indent="-228600">
              <a:buAutoNum type="arabicPeriod"/>
            </a:pPr>
            <a:r>
              <a:rPr lang="en-US" altLang="zh-CN" sz="1200" dirty="0">
                <a:latin typeface="思源黑体 CN Heavy" panose="02010600030101010101" charset="-122"/>
                <a:ea typeface="思源黑体 CN Heavy" panose="02010600030101010101" charset="-122"/>
                <a:cs typeface="Times New Roman" panose="02020603050405020304" pitchFamily="18" charset="0"/>
              </a:rPr>
              <a:t>Sex-disaggregated raw data has high inter-sex correlation.</a:t>
            </a:r>
          </a:p>
          <a:p>
            <a:pPr algn="ctr"/>
            <a:r>
              <a:rPr lang="en-US" altLang="zh-CN" sz="1200" dirty="0">
                <a:latin typeface="思源黑体 CN Heavy" panose="02010600030101010101" charset="-122"/>
                <a:ea typeface="思源黑体 CN Heavy" panose="02010600030101010101" charset="-122"/>
                <a:cs typeface="Times New Roman" panose="02020603050405020304" pitchFamily="18" charset="0"/>
              </a:rPr>
              <a:t>(Mainly alcohol)</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9" name="矩形 8">
            <a:extLst>
              <a:ext uri="{FF2B5EF4-FFF2-40B4-BE49-F238E27FC236}">
                <a16:creationId xmlns:a16="http://schemas.microsoft.com/office/drawing/2014/main" id="{197479EA-2BDD-7641-0FED-64FA02E8B84C}"/>
              </a:ext>
            </a:extLst>
          </p:cNvPr>
          <p:cNvSpPr/>
          <p:nvPr/>
        </p:nvSpPr>
        <p:spPr>
          <a:xfrm>
            <a:off x="4759069" y="2829873"/>
            <a:ext cx="306967" cy="581791"/>
          </a:xfrm>
          <a:prstGeom prst="rect">
            <a:avLst/>
          </a:prstGeom>
          <a:no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8C37F0FB-7D82-F55A-07BF-E91867DDD44C}"/>
              </a:ext>
            </a:extLst>
          </p:cNvPr>
          <p:cNvSpPr txBox="1"/>
          <p:nvPr/>
        </p:nvSpPr>
        <p:spPr>
          <a:xfrm>
            <a:off x="6273778" y="3598004"/>
            <a:ext cx="5104180" cy="646331"/>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2. Correlations between RESPONSE and gender-specific tobacco use data vary widely.</a:t>
            </a:r>
          </a:p>
          <a:p>
            <a:pPr algn="ctr"/>
            <a:r>
              <a:rPr lang="en-US" altLang="zh-CN" sz="1200" dirty="0">
                <a:latin typeface="思源黑体 CN Heavy" panose="02010600030101010101" charset="-122"/>
                <a:ea typeface="思源黑体 CN Heavy" panose="02010600030101010101" charset="-122"/>
                <a:cs typeface="Times New Roman" panose="02020603050405020304" pitchFamily="18" charset="0"/>
              </a:rPr>
              <a:t>(Mainly tobacco)</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B3F552A7-C4B9-1538-9DEF-F3E559E7CCAB}"/>
              </a:ext>
            </a:extLst>
          </p:cNvPr>
          <p:cNvCxnSpPr>
            <a:cxnSpLocks/>
            <a:stCxn id="8" idx="1"/>
            <a:endCxn id="6" idx="3"/>
          </p:cNvCxnSpPr>
          <p:nvPr/>
        </p:nvCxnSpPr>
        <p:spPr>
          <a:xfrm flipH="1">
            <a:off x="2353172" y="2103147"/>
            <a:ext cx="3920606" cy="202355"/>
          </a:xfrm>
          <a:prstGeom prst="straightConnector1">
            <a:avLst/>
          </a:prstGeom>
          <a:ln w="19050" cap="flat" cmpd="sng" algn="ctr">
            <a:solidFill>
              <a:srgbClr val="FF0000"/>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CF25F11A-5D4E-C480-A2C7-F756E1C0FB9D}"/>
              </a:ext>
            </a:extLst>
          </p:cNvPr>
          <p:cNvCxnSpPr>
            <a:cxnSpLocks/>
            <a:stCxn id="11" idx="1"/>
            <a:endCxn id="9" idx="3"/>
          </p:cNvCxnSpPr>
          <p:nvPr/>
        </p:nvCxnSpPr>
        <p:spPr>
          <a:xfrm flipH="1" flipV="1">
            <a:off x="5066036" y="3120769"/>
            <a:ext cx="1207742" cy="800401"/>
          </a:xfrm>
          <a:prstGeom prst="straightConnector1">
            <a:avLst/>
          </a:prstGeom>
          <a:ln w="19050" cap="flat" cmpd="sng" algn="ctr">
            <a:solidFill>
              <a:schemeClr val="accent6">
                <a:lumMod val="75000"/>
              </a:schemeClr>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21" name="文本框 20">
            <a:extLst>
              <a:ext uri="{FF2B5EF4-FFF2-40B4-BE49-F238E27FC236}">
                <a16:creationId xmlns:a16="http://schemas.microsoft.com/office/drawing/2014/main" id="{6ED028EF-D574-521C-27FA-F963641CC1D0}"/>
              </a:ext>
            </a:extLst>
          </p:cNvPr>
          <p:cNvSpPr txBox="1"/>
          <p:nvPr/>
        </p:nvSpPr>
        <p:spPr>
          <a:xfrm>
            <a:off x="6549638" y="4293188"/>
            <a:ext cx="4552460" cy="461665"/>
          </a:xfrm>
          <a:prstGeom prst="rect">
            <a:avLst/>
          </a:prstGeom>
          <a:noFill/>
        </p:spPr>
        <p:txBody>
          <a:bodyPr wrap="square" rtlCol="0">
            <a:spAutoFit/>
          </a:bodyPr>
          <a:lstStyle/>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Merge the original _m and _f data and separate sex as a new feature.</a:t>
            </a:r>
            <a:endParaRPr lang="zh-CN" altLang="en-US"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p:txBody>
      </p:sp>
      <p:sp>
        <p:nvSpPr>
          <p:cNvPr id="22" name="文本框 21">
            <a:extLst>
              <a:ext uri="{FF2B5EF4-FFF2-40B4-BE49-F238E27FC236}">
                <a16:creationId xmlns:a16="http://schemas.microsoft.com/office/drawing/2014/main" id="{E30686EE-7C3A-AB38-16DA-FE5D5EFBEBA2}"/>
              </a:ext>
            </a:extLst>
          </p:cNvPr>
          <p:cNvSpPr txBox="1"/>
          <p:nvPr/>
        </p:nvSpPr>
        <p:spPr>
          <a:xfrm>
            <a:off x="6549638" y="2380799"/>
            <a:ext cx="4552460" cy="830997"/>
          </a:xfrm>
          <a:prstGeom prst="rect">
            <a:avLst/>
          </a:prstGeom>
          <a:noFill/>
        </p:spPr>
        <p:txBody>
          <a:bodyPr wrap="square" rtlCol="0">
            <a:spAutoFit/>
          </a:bodyPr>
          <a:lstStyle/>
          <a:p>
            <a:r>
              <a:rPr lang="en-US" altLang="zh-CN" sz="1200" dirty="0" err="1">
                <a:solidFill>
                  <a:schemeClr val="accent6"/>
                </a:solidFill>
                <a:latin typeface="思源黑体 CN Heavy" panose="02010600030101010101" charset="-122"/>
                <a:ea typeface="思源黑体 CN Heavy" panose="02010600030101010101" charset="-122"/>
                <a:cs typeface="Times New Roman" panose="02020603050405020304" pitchFamily="18" charset="0"/>
              </a:rPr>
              <a:t>alcohol_m</a:t>
            </a:r>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 and </a:t>
            </a:r>
            <a:r>
              <a:rPr lang="en-US" altLang="zh-CN" sz="1200" dirty="0" err="1">
                <a:solidFill>
                  <a:schemeClr val="accent6"/>
                </a:solidFill>
                <a:latin typeface="思源黑体 CN Heavy" panose="02010600030101010101" charset="-122"/>
                <a:ea typeface="思源黑体 CN Heavy" panose="02010600030101010101" charset="-122"/>
                <a:cs typeface="Times New Roman" panose="02020603050405020304" pitchFamily="18" charset="0"/>
              </a:rPr>
              <a:t>alcohol_f</a:t>
            </a:r>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 are highly covariant, perhaps one can be rounded up or down, and the difference is only reflected in the scale; this feature is weaker on tobacco.</a:t>
            </a:r>
            <a:endParaRPr lang="zh-CN" altLang="en-US"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0A668C81-23A3-00B5-1DE6-27A91CD68A41}"/>
              </a:ext>
            </a:extLst>
          </p:cNvPr>
          <p:cNvCxnSpPr>
            <a:cxnSpLocks/>
            <a:stCxn id="8" idx="1"/>
            <a:endCxn id="7" idx="3"/>
          </p:cNvCxnSpPr>
          <p:nvPr/>
        </p:nvCxnSpPr>
        <p:spPr>
          <a:xfrm flipH="1">
            <a:off x="3172953" y="2103147"/>
            <a:ext cx="3100825" cy="1017622"/>
          </a:xfrm>
          <a:prstGeom prst="straightConnector1">
            <a:avLst/>
          </a:prstGeom>
          <a:ln w="19050" cap="flat" cmpd="sng" algn="ctr">
            <a:solidFill>
              <a:srgbClr val="FF0000"/>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32621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日程表&#10;&#10;描述已自动生成">
            <a:extLst>
              <a:ext uri="{FF2B5EF4-FFF2-40B4-BE49-F238E27FC236}">
                <a16:creationId xmlns:a16="http://schemas.microsoft.com/office/drawing/2014/main" id="{171C4D85-0FB5-5A9D-E82C-A3037C6B8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06" y="1593201"/>
            <a:ext cx="5149702" cy="4563604"/>
          </a:xfrm>
          <a:prstGeom prst="rect">
            <a:avLst/>
          </a:prstGeom>
        </p:spPr>
      </p:pic>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Data Understanding</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Data Acquisition &amp; Understanding</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7</a:t>
            </a:fld>
            <a:endParaRPr lang="zh-CN" altLang="en-US" sz="1100" dirty="0">
              <a:latin typeface="思源黑体 CN Heavy" panose="02010600030101010101" charset="-122"/>
              <a:ea typeface="思源黑体 CN Heavy" panose="02010600030101010101" charset="-122"/>
            </a:endParaRPr>
          </a:p>
        </p:txBody>
      </p:sp>
      <p:sp>
        <p:nvSpPr>
          <p:cNvPr id="6" name="矩形 5">
            <a:extLst>
              <a:ext uri="{FF2B5EF4-FFF2-40B4-BE49-F238E27FC236}">
                <a16:creationId xmlns:a16="http://schemas.microsoft.com/office/drawing/2014/main" id="{D14B7CA8-4112-FB76-B4B5-AFF01E92F768}"/>
              </a:ext>
            </a:extLst>
          </p:cNvPr>
          <p:cNvSpPr/>
          <p:nvPr/>
        </p:nvSpPr>
        <p:spPr>
          <a:xfrm>
            <a:off x="1503092" y="1756297"/>
            <a:ext cx="1097098" cy="1086577"/>
          </a:xfrm>
          <a:prstGeom prst="rect">
            <a:avLst/>
          </a:prstGeom>
          <a:noFill/>
          <a:ln>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E2A11B4-C972-9D2A-B683-A691F3D08FE7}"/>
              </a:ext>
            </a:extLst>
          </p:cNvPr>
          <p:cNvSpPr/>
          <p:nvPr/>
        </p:nvSpPr>
        <p:spPr>
          <a:xfrm>
            <a:off x="4674306" y="3153839"/>
            <a:ext cx="391730" cy="390029"/>
          </a:xfrm>
          <a:prstGeom prst="rect">
            <a:avLst/>
          </a:prstGeom>
          <a:noFill/>
          <a:ln>
            <a:solidFill>
              <a:schemeClr val="accent5">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C37EFDA-88B2-4A5A-FA13-1701174B20EF}"/>
              </a:ext>
            </a:extLst>
          </p:cNvPr>
          <p:cNvSpPr txBox="1"/>
          <p:nvPr/>
        </p:nvSpPr>
        <p:spPr>
          <a:xfrm>
            <a:off x="6282445" y="1716302"/>
            <a:ext cx="5197392" cy="276999"/>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1. Higher correlation between sex, alcohol and tobacco.</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
        <p:nvSpPr>
          <p:cNvPr id="9" name="矩形 8">
            <a:extLst>
              <a:ext uri="{FF2B5EF4-FFF2-40B4-BE49-F238E27FC236}">
                <a16:creationId xmlns:a16="http://schemas.microsoft.com/office/drawing/2014/main" id="{197479EA-2BDD-7641-0FED-64FA02E8B84C}"/>
              </a:ext>
            </a:extLst>
          </p:cNvPr>
          <p:cNvSpPr/>
          <p:nvPr/>
        </p:nvSpPr>
        <p:spPr>
          <a:xfrm>
            <a:off x="2210883" y="3856947"/>
            <a:ext cx="2508461" cy="390029"/>
          </a:xfrm>
          <a:prstGeom prst="rect">
            <a:avLst/>
          </a:prstGeom>
          <a:no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8C37F0FB-7D82-F55A-07BF-E91867DDD44C}"/>
              </a:ext>
            </a:extLst>
          </p:cNvPr>
          <p:cNvSpPr txBox="1"/>
          <p:nvPr/>
        </p:nvSpPr>
        <p:spPr>
          <a:xfrm>
            <a:off x="6282445" y="4257253"/>
            <a:ext cx="5197392" cy="461665"/>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3. Correlations between </a:t>
            </a:r>
            <a:r>
              <a:rPr lang="en-US" altLang="zh-CN" sz="1200" dirty="0" err="1">
                <a:latin typeface="思源黑体 CN Heavy" panose="02010600030101010101" charset="-122"/>
                <a:ea typeface="思源黑体 CN Heavy" panose="02010600030101010101" charset="-122"/>
                <a:cs typeface="Times New Roman" panose="02020603050405020304" pitchFamily="18" charset="0"/>
              </a:rPr>
              <a:t>health_expenditure</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 </a:t>
            </a:r>
            <a:r>
              <a:rPr lang="en-US" altLang="zh-CN" sz="1200" dirty="0" err="1">
                <a:latin typeface="思源黑体 CN Heavy" panose="02010600030101010101" charset="-122"/>
                <a:ea typeface="思源黑体 CN Heavy" panose="02010600030101010101" charset="-122"/>
                <a:cs typeface="Times New Roman" panose="02020603050405020304" pitchFamily="18" charset="0"/>
              </a:rPr>
              <a:t>urban_population</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 and other characteristics are generally high.</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cxnSp>
        <p:nvCxnSpPr>
          <p:cNvPr id="13" name="直接箭头连接符 12">
            <a:extLst>
              <a:ext uri="{FF2B5EF4-FFF2-40B4-BE49-F238E27FC236}">
                <a16:creationId xmlns:a16="http://schemas.microsoft.com/office/drawing/2014/main" id="{B3F552A7-C4B9-1538-9DEF-F3E559E7CCAB}"/>
              </a:ext>
            </a:extLst>
          </p:cNvPr>
          <p:cNvCxnSpPr>
            <a:cxnSpLocks/>
            <a:stCxn id="8" idx="1"/>
            <a:endCxn id="6" idx="3"/>
          </p:cNvCxnSpPr>
          <p:nvPr/>
        </p:nvCxnSpPr>
        <p:spPr>
          <a:xfrm flipH="1">
            <a:off x="2600190" y="1854802"/>
            <a:ext cx="3682255" cy="444784"/>
          </a:xfrm>
          <a:prstGeom prst="straightConnector1">
            <a:avLst/>
          </a:prstGeom>
          <a:ln w="19050" cap="flat" cmpd="sng" algn="ctr">
            <a:solidFill>
              <a:srgbClr val="FF0000"/>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CF25F11A-5D4E-C480-A2C7-F756E1C0FB9D}"/>
              </a:ext>
            </a:extLst>
          </p:cNvPr>
          <p:cNvCxnSpPr>
            <a:cxnSpLocks/>
            <a:stCxn id="11" idx="1"/>
            <a:endCxn id="9" idx="3"/>
          </p:cNvCxnSpPr>
          <p:nvPr/>
        </p:nvCxnSpPr>
        <p:spPr>
          <a:xfrm flipH="1" flipV="1">
            <a:off x="4719344" y="4051962"/>
            <a:ext cx="1563101" cy="436124"/>
          </a:xfrm>
          <a:prstGeom prst="straightConnector1">
            <a:avLst/>
          </a:prstGeom>
          <a:ln w="19050" cap="flat" cmpd="sng" algn="ctr">
            <a:solidFill>
              <a:schemeClr val="accent6">
                <a:lumMod val="75000"/>
              </a:schemeClr>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22" name="文本框 21">
            <a:extLst>
              <a:ext uri="{FF2B5EF4-FFF2-40B4-BE49-F238E27FC236}">
                <a16:creationId xmlns:a16="http://schemas.microsoft.com/office/drawing/2014/main" id="{E30686EE-7C3A-AB38-16DA-FE5D5EFBEBA2}"/>
              </a:ext>
            </a:extLst>
          </p:cNvPr>
          <p:cNvSpPr txBox="1"/>
          <p:nvPr/>
        </p:nvSpPr>
        <p:spPr>
          <a:xfrm>
            <a:off x="6604911" y="2027141"/>
            <a:ext cx="4552460" cy="1015663"/>
          </a:xfrm>
          <a:prstGeom prst="rect">
            <a:avLst/>
          </a:prstGeom>
          <a:noFill/>
        </p:spPr>
        <p:txBody>
          <a:bodyPr wrap="square" rtlCol="0">
            <a:spAutoFit/>
          </a:bodyPr>
          <a:lstStyle/>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Males generally drink more alcohol than females; the relationship is relatively less strong for tobacco use.</a:t>
            </a:r>
          </a:p>
          <a:p>
            <a:endPar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Subsequent consideration may need to be given to downscaling or adding non-linear terms.</a:t>
            </a:r>
            <a:endParaRPr lang="zh-CN" altLang="en-US"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p:txBody>
      </p:sp>
      <p:sp>
        <p:nvSpPr>
          <p:cNvPr id="33" name="矩形 32">
            <a:extLst>
              <a:ext uri="{FF2B5EF4-FFF2-40B4-BE49-F238E27FC236}">
                <a16:creationId xmlns:a16="http://schemas.microsoft.com/office/drawing/2014/main" id="{494CD0C1-9662-2052-88AE-02EC30E0AB41}"/>
              </a:ext>
            </a:extLst>
          </p:cNvPr>
          <p:cNvSpPr/>
          <p:nvPr/>
        </p:nvSpPr>
        <p:spPr>
          <a:xfrm>
            <a:off x="2210883" y="4554842"/>
            <a:ext cx="2508461" cy="390029"/>
          </a:xfrm>
          <a:prstGeom prst="rect">
            <a:avLst/>
          </a:prstGeom>
          <a:no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4" name="直接箭头连接符 33">
            <a:extLst>
              <a:ext uri="{FF2B5EF4-FFF2-40B4-BE49-F238E27FC236}">
                <a16:creationId xmlns:a16="http://schemas.microsoft.com/office/drawing/2014/main" id="{A48B7C5B-81D0-4769-857E-0A90A50ED426}"/>
              </a:ext>
            </a:extLst>
          </p:cNvPr>
          <p:cNvCxnSpPr>
            <a:cxnSpLocks/>
            <a:stCxn id="11" idx="1"/>
            <a:endCxn id="33" idx="3"/>
          </p:cNvCxnSpPr>
          <p:nvPr/>
        </p:nvCxnSpPr>
        <p:spPr>
          <a:xfrm flipH="1">
            <a:off x="4719344" y="4488086"/>
            <a:ext cx="1563101" cy="261771"/>
          </a:xfrm>
          <a:prstGeom prst="straightConnector1">
            <a:avLst/>
          </a:prstGeom>
          <a:ln w="19050" cap="flat" cmpd="sng" algn="ctr">
            <a:solidFill>
              <a:schemeClr val="accent6">
                <a:lumMod val="75000"/>
              </a:schemeClr>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9" name="文本框 38">
            <a:extLst>
              <a:ext uri="{FF2B5EF4-FFF2-40B4-BE49-F238E27FC236}">
                <a16:creationId xmlns:a16="http://schemas.microsoft.com/office/drawing/2014/main" id="{DEBBD5B3-86EC-2F3F-BA74-E463C14EFD96}"/>
              </a:ext>
            </a:extLst>
          </p:cNvPr>
          <p:cNvSpPr txBox="1"/>
          <p:nvPr/>
        </p:nvSpPr>
        <p:spPr>
          <a:xfrm>
            <a:off x="6282445" y="3249322"/>
            <a:ext cx="5197392" cy="461665"/>
          </a:xfrm>
          <a:prstGeom prst="rect">
            <a:avLst/>
          </a:prstGeom>
          <a:noFill/>
        </p:spPr>
        <p:txBody>
          <a:bodyPr wrap="square" rtlCol="0">
            <a:spAutoFit/>
          </a:bodyPr>
          <a:lstStyle/>
          <a:p>
            <a:r>
              <a:rPr lang="en-US" altLang="zh-CN" sz="1200" dirty="0">
                <a:latin typeface="思源黑体 CN Heavy" panose="02010600030101010101" charset="-122"/>
                <a:ea typeface="思源黑体 CN Heavy" panose="02010600030101010101" charset="-122"/>
                <a:cs typeface="Times New Roman" panose="02020603050405020304" pitchFamily="18" charset="0"/>
              </a:rPr>
              <a:t>2. High correlation between water, </a:t>
            </a:r>
            <a:r>
              <a:rPr lang="en-US" altLang="zh-CN" sz="1200" dirty="0" err="1">
                <a:latin typeface="思源黑体 CN Heavy" panose="02010600030101010101" charset="-122"/>
                <a:ea typeface="思源黑体 CN Heavy" panose="02010600030101010101" charset="-122"/>
                <a:cs typeface="Times New Roman" panose="02020603050405020304" pitchFamily="18" charset="0"/>
              </a:rPr>
              <a:t>health_expenditure</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 and response.</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cxnSp>
        <p:nvCxnSpPr>
          <p:cNvPr id="40" name="直接箭头连接符 39">
            <a:extLst>
              <a:ext uri="{FF2B5EF4-FFF2-40B4-BE49-F238E27FC236}">
                <a16:creationId xmlns:a16="http://schemas.microsoft.com/office/drawing/2014/main" id="{B9537BBD-CE92-1D69-8871-E623C35507EF}"/>
              </a:ext>
            </a:extLst>
          </p:cNvPr>
          <p:cNvCxnSpPr>
            <a:cxnSpLocks/>
            <a:stCxn id="39" idx="1"/>
            <a:endCxn id="7" idx="3"/>
          </p:cNvCxnSpPr>
          <p:nvPr/>
        </p:nvCxnSpPr>
        <p:spPr>
          <a:xfrm flipH="1" flipV="1">
            <a:off x="5066036" y="3348854"/>
            <a:ext cx="1216409" cy="131301"/>
          </a:xfrm>
          <a:prstGeom prst="straightConnector1">
            <a:avLst/>
          </a:prstGeom>
          <a:ln w="19050" cap="flat" cmpd="sng" algn="ctr">
            <a:solidFill>
              <a:schemeClr val="accent5">
                <a:lumMod val="50000"/>
              </a:schemeClr>
            </a:solidFill>
            <a:prstDash val="dash"/>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58" name="文本框 57">
            <a:extLst>
              <a:ext uri="{FF2B5EF4-FFF2-40B4-BE49-F238E27FC236}">
                <a16:creationId xmlns:a16="http://schemas.microsoft.com/office/drawing/2014/main" id="{026C222E-9E6A-3F17-47EE-80E9A74FCDEE}"/>
              </a:ext>
            </a:extLst>
          </p:cNvPr>
          <p:cNvSpPr txBox="1"/>
          <p:nvPr/>
        </p:nvSpPr>
        <p:spPr>
          <a:xfrm>
            <a:off x="6604911" y="3723382"/>
            <a:ext cx="4552460" cy="276999"/>
          </a:xfrm>
          <a:prstGeom prst="rect">
            <a:avLst/>
          </a:prstGeom>
          <a:noFill/>
        </p:spPr>
        <p:txBody>
          <a:bodyPr wrap="square" rtlCol="0">
            <a:spAutoFit/>
          </a:bodyPr>
          <a:lstStyle/>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water may contribute more to the response.</a:t>
            </a:r>
            <a:endParaRPr lang="zh-CN" altLang="en-US"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p:txBody>
      </p:sp>
      <p:sp>
        <p:nvSpPr>
          <p:cNvPr id="61" name="文本框 60">
            <a:extLst>
              <a:ext uri="{FF2B5EF4-FFF2-40B4-BE49-F238E27FC236}">
                <a16:creationId xmlns:a16="http://schemas.microsoft.com/office/drawing/2014/main" id="{A7A4B3DD-9AAB-EB99-0F4A-40F90CB79FFE}"/>
              </a:ext>
            </a:extLst>
          </p:cNvPr>
          <p:cNvSpPr txBox="1"/>
          <p:nvPr/>
        </p:nvSpPr>
        <p:spPr>
          <a:xfrm>
            <a:off x="6604911" y="4763853"/>
            <a:ext cx="4552460" cy="1015663"/>
          </a:xfrm>
          <a:prstGeom prst="rect">
            <a:avLst/>
          </a:prstGeom>
          <a:noFill/>
        </p:spPr>
        <p:txBody>
          <a:bodyPr wrap="square" rtlCol="0">
            <a:spAutoFit/>
          </a:bodyPr>
          <a:lstStyle/>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Both indicators affect more aspects and are likely to have indirect links between them and other characteristics.</a:t>
            </a:r>
          </a:p>
          <a:p>
            <a:endPar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a:p>
            <a:r>
              <a:rPr lang="en-US" altLang="zh-CN"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rPr>
              <a:t>Subsequent downscaling may be considered.</a:t>
            </a:r>
            <a:endParaRPr lang="zh-CN" altLang="en-US" sz="1200" dirty="0">
              <a:solidFill>
                <a:schemeClr val="accent6"/>
              </a:solidFill>
              <a:latin typeface="思源黑体 CN Heavy" panose="02010600030101010101" charset="-122"/>
              <a:ea typeface="思源黑体 CN Heavy" panose="02010600030101010101" charset="-122"/>
              <a:cs typeface="Times New Roman" panose="02020603050405020304" pitchFamily="18" charset="0"/>
            </a:endParaRPr>
          </a:p>
        </p:txBody>
      </p:sp>
    </p:spTree>
    <p:extLst>
      <p:ext uri="{BB962C8B-B14F-4D97-AF65-F5344CB8AC3E}">
        <p14:creationId xmlns:p14="http://schemas.microsoft.com/office/powerpoint/2010/main" val="410374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3F96037F-A4CF-431A-AEA6-CC6FF855B278}"/>
              </a:ext>
            </a:extLst>
          </p:cNvPr>
          <p:cNvSpPr txBox="1"/>
          <p:nvPr/>
        </p:nvSpPr>
        <p:spPr>
          <a:xfrm>
            <a:off x="563880" y="764618"/>
            <a:ext cx="11056620" cy="55399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600" dirty="0">
                <a:solidFill>
                  <a:srgbClr val="5BB4B2"/>
                </a:solidFill>
                <a:latin typeface="思源黑体 CN Heavy" panose="020B0A00000000000000" pitchFamily="34" charset="-122"/>
                <a:ea typeface="思源黑体 CN Heavy" panose="020B0A00000000000000" pitchFamily="34" charset="-122"/>
              </a:rPr>
              <a:t>Data Understanding</a:t>
            </a:r>
            <a:endParaRPr kumimoji="0" lang="zh-CN" altLang="en-US" sz="36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 name="矩形 1">
            <a:extLst>
              <a:ext uri="{FF2B5EF4-FFF2-40B4-BE49-F238E27FC236}">
                <a16:creationId xmlns:a16="http://schemas.microsoft.com/office/drawing/2014/main" id="{7DEF69C0-D9B3-C8B5-7CFD-BB1CD640464D}"/>
              </a:ext>
            </a:extLst>
          </p:cNvPr>
          <p:cNvSpPr/>
          <p:nvPr/>
        </p:nvSpPr>
        <p:spPr>
          <a:xfrm>
            <a:off x="-7620" y="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a:latin typeface="思源黑体 CN Heavy" panose="02010600030101010101" charset="-122"/>
                <a:ea typeface="思源黑体 CN Heavy" panose="02010600030101010101" charset="-122"/>
              </a:rPr>
              <a:t>Data Acquisition &amp; Understanding</a:t>
            </a:r>
          </a:p>
        </p:txBody>
      </p:sp>
      <p:sp>
        <p:nvSpPr>
          <p:cNvPr id="3" name="矩形 2">
            <a:extLst>
              <a:ext uri="{FF2B5EF4-FFF2-40B4-BE49-F238E27FC236}">
                <a16:creationId xmlns:a16="http://schemas.microsoft.com/office/drawing/2014/main" id="{9ED14E79-DD1F-32F7-8CC6-617A1A77DD19}"/>
              </a:ext>
            </a:extLst>
          </p:cNvPr>
          <p:cNvSpPr/>
          <p:nvPr/>
        </p:nvSpPr>
        <p:spPr>
          <a:xfrm>
            <a:off x="-7620" y="6526730"/>
            <a:ext cx="12199620" cy="331270"/>
          </a:xfrm>
          <a:prstGeom prst="rect">
            <a:avLst/>
          </a:prstGeom>
          <a:solidFill>
            <a:srgbClr val="5BB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fld id="{A6CCAADA-8F3C-4365-AE7B-4A339C4A0184}" type="slidenum">
              <a:rPr lang="zh-CN" altLang="en-US" sz="1100" smtClean="0">
                <a:latin typeface="思源黑体 CN Heavy" panose="02010600030101010101" charset="-122"/>
                <a:ea typeface="思源黑体 CN Heavy" panose="02010600030101010101" charset="-122"/>
              </a:rPr>
              <a:pPr algn="r"/>
              <a:t>8</a:t>
            </a:fld>
            <a:endParaRPr lang="zh-CN" altLang="en-US" sz="1100" dirty="0">
              <a:latin typeface="思源黑体 CN Heavy" panose="02010600030101010101" charset="-122"/>
              <a:ea typeface="思源黑体 CN Heavy" panose="02010600030101010101" charset="-122"/>
            </a:endParaRPr>
          </a:p>
        </p:txBody>
      </p:sp>
      <p:pic>
        <p:nvPicPr>
          <p:cNvPr id="10" name="图片 9">
            <a:extLst>
              <a:ext uri="{FF2B5EF4-FFF2-40B4-BE49-F238E27FC236}">
                <a16:creationId xmlns:a16="http://schemas.microsoft.com/office/drawing/2014/main" id="{AC557E64-0033-2DCA-5E2C-D7F3B9E90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727516"/>
            <a:ext cx="5563850" cy="5554803"/>
          </a:xfrm>
          <a:prstGeom prst="rect">
            <a:avLst/>
          </a:prstGeom>
        </p:spPr>
      </p:pic>
      <p:pic>
        <p:nvPicPr>
          <p:cNvPr id="15" name="图片 14">
            <a:extLst>
              <a:ext uri="{FF2B5EF4-FFF2-40B4-BE49-F238E27FC236}">
                <a16:creationId xmlns:a16="http://schemas.microsoft.com/office/drawing/2014/main" id="{96BB03EC-B51E-4D45-33D6-E8E47F314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21" y="1792840"/>
            <a:ext cx="5089787" cy="1892204"/>
          </a:xfrm>
          <a:prstGeom prst="rect">
            <a:avLst/>
          </a:prstGeom>
        </p:spPr>
      </p:pic>
      <p:pic>
        <p:nvPicPr>
          <p:cNvPr id="18" name="图片 17" descr="图表&#10;&#10;描述已自动生成">
            <a:extLst>
              <a:ext uri="{FF2B5EF4-FFF2-40B4-BE49-F238E27FC236}">
                <a16:creationId xmlns:a16="http://schemas.microsoft.com/office/drawing/2014/main" id="{BD2A03DA-686E-8966-1D16-46EBF4FA4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708" y="3839972"/>
            <a:ext cx="4784400" cy="1892204"/>
          </a:xfrm>
          <a:prstGeom prst="rect">
            <a:avLst/>
          </a:prstGeom>
        </p:spPr>
      </p:pic>
      <p:sp>
        <p:nvSpPr>
          <p:cNvPr id="19" name="文本框 18">
            <a:extLst>
              <a:ext uri="{FF2B5EF4-FFF2-40B4-BE49-F238E27FC236}">
                <a16:creationId xmlns:a16="http://schemas.microsoft.com/office/drawing/2014/main" id="{0ED1CA04-7A7E-FB76-9AAF-5A00E5B1FE3F}"/>
              </a:ext>
            </a:extLst>
          </p:cNvPr>
          <p:cNvSpPr txBox="1"/>
          <p:nvPr/>
        </p:nvSpPr>
        <p:spPr>
          <a:xfrm>
            <a:off x="6096000" y="487619"/>
            <a:ext cx="5563849" cy="276999"/>
          </a:xfrm>
          <a:prstGeom prst="rect">
            <a:avLst/>
          </a:prstGeom>
          <a:noFill/>
        </p:spPr>
        <p:txBody>
          <a:bodyPr wrap="square" rtlCol="0">
            <a:spAutoFit/>
          </a:bodyPr>
          <a:lstStyle/>
          <a:p>
            <a:pPr algn="ctr"/>
            <a:r>
              <a:rPr lang="en-US" altLang="zh-CN" sz="1200" dirty="0">
                <a:latin typeface="思源黑体 CN Heavy" panose="02010600030101010101" charset="-122"/>
                <a:ea typeface="思源黑体 CN Heavy" panose="02010600030101010101" charset="-122"/>
                <a:cs typeface="Times New Roman" panose="02020603050405020304" pitchFamily="18" charset="0"/>
              </a:rPr>
              <a:t>(</a:t>
            </a:r>
            <a:r>
              <a:rPr lang="en-US" altLang="zh-CN" sz="1200" dirty="0" err="1">
                <a:latin typeface="思源黑体 CN Heavy" panose="02010600030101010101" charset="-122"/>
                <a:ea typeface="思源黑体 CN Heavy" panose="02010600030101010101" charset="-122"/>
                <a:cs typeface="Times New Roman" panose="02020603050405020304" pitchFamily="18" charset="0"/>
              </a:rPr>
              <a:t>Pairplot</a:t>
            </a:r>
            <a:r>
              <a:rPr lang="en-US" altLang="zh-CN" sz="1200" dirty="0">
                <a:latin typeface="思源黑体 CN Heavy" panose="02010600030101010101" charset="-122"/>
                <a:ea typeface="思源黑体 CN Heavy" panose="02010600030101010101" charset="-122"/>
                <a:cs typeface="Times New Roman" panose="02020603050405020304" pitchFamily="18" charset="0"/>
              </a:rPr>
              <a:t>)</a:t>
            </a:r>
            <a:endParaRPr lang="zh-CN" altLang="en-US" sz="1200" dirty="0">
              <a:latin typeface="思源黑体 CN Heavy" panose="02010600030101010101" charset="-122"/>
              <a:ea typeface="思源黑体 CN Heavy" panose="02010600030101010101" charset="-122"/>
              <a:cs typeface="Times New Roman" panose="02020603050405020304" pitchFamily="18" charset="0"/>
            </a:endParaRPr>
          </a:p>
        </p:txBody>
      </p:sp>
    </p:spTree>
    <p:extLst>
      <p:ext uri="{BB962C8B-B14F-4D97-AF65-F5344CB8AC3E}">
        <p14:creationId xmlns:p14="http://schemas.microsoft.com/office/powerpoint/2010/main" val="2889827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BB4B2"/>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114B3316-F3E1-409D-BC55-C80DF50E1430}"/>
              </a:ext>
            </a:extLst>
          </p:cNvPr>
          <p:cNvSpPr/>
          <p:nvPr/>
        </p:nvSpPr>
        <p:spPr>
          <a:xfrm>
            <a:off x="0" y="1412875"/>
            <a:ext cx="12192000" cy="4507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F39F5FC-6786-4DFC-8C81-2A82FC37FF02}"/>
              </a:ext>
            </a:extLst>
          </p:cNvPr>
          <p:cNvSpPr txBox="1"/>
          <p:nvPr/>
        </p:nvSpPr>
        <p:spPr>
          <a:xfrm>
            <a:off x="5105985" y="2266044"/>
            <a:ext cx="1980030" cy="186204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0" i="0" u="none" strike="noStrike" kern="1200" cap="none" spc="0" normalizeH="0" baseline="0" noProof="0" dirty="0">
                <a:ln>
                  <a:noFill/>
                </a:ln>
                <a:solidFill>
                  <a:srgbClr val="5BB4B2"/>
                </a:solidFill>
                <a:effectLst/>
                <a:uLnTx/>
                <a:uFillTx/>
                <a:latin typeface="思源黑体 CN Heavy" panose="020B0A00000000000000" pitchFamily="34" charset="-122"/>
                <a:ea typeface="思源黑体 CN Heavy" panose="020B0A00000000000000" pitchFamily="34" charset="-122"/>
                <a:cs typeface="+mn-cs"/>
              </a:rPr>
              <a:t>02</a:t>
            </a:r>
          </a:p>
        </p:txBody>
      </p:sp>
      <p:sp>
        <p:nvSpPr>
          <p:cNvPr id="8" name="文本框 7">
            <a:extLst>
              <a:ext uri="{FF2B5EF4-FFF2-40B4-BE49-F238E27FC236}">
                <a16:creationId xmlns:a16="http://schemas.microsoft.com/office/drawing/2014/main" id="{30111784-9C29-4FC0-A3EC-44BCA7F605C9}"/>
              </a:ext>
            </a:extLst>
          </p:cNvPr>
          <p:cNvSpPr txBox="1"/>
          <p:nvPr/>
        </p:nvSpPr>
        <p:spPr>
          <a:xfrm>
            <a:off x="1188720" y="3959860"/>
            <a:ext cx="981456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400" dirty="0">
                <a:solidFill>
                  <a:srgbClr val="5BB4B2"/>
                </a:solidFill>
                <a:latin typeface="思源黑体 CN Heavy" panose="020B0A00000000000000" pitchFamily="34" charset="-122"/>
                <a:ea typeface="思源黑体 CN Heavy" panose="020B0A00000000000000" pitchFamily="34" charset="-122"/>
              </a:rPr>
              <a:t>Modeling &amp; Improvement</a:t>
            </a:r>
          </a:p>
        </p:txBody>
      </p:sp>
      <p:pic>
        <p:nvPicPr>
          <p:cNvPr id="13" name="图形 12">
            <a:extLst>
              <a:ext uri="{FF2B5EF4-FFF2-40B4-BE49-F238E27FC236}">
                <a16:creationId xmlns:a16="http://schemas.microsoft.com/office/drawing/2014/main" id="{3DF6397A-5ADF-434F-9AAF-14E978988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851" y="438313"/>
            <a:ext cx="2591933" cy="476256"/>
          </a:xfrm>
          <a:prstGeom prst="rect">
            <a:avLst/>
          </a:prstGeom>
        </p:spPr>
      </p:pic>
    </p:spTree>
    <p:extLst>
      <p:ext uri="{BB962C8B-B14F-4D97-AF65-F5344CB8AC3E}">
        <p14:creationId xmlns:p14="http://schemas.microsoft.com/office/powerpoint/2010/main" val="385588448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30857</TotalTime>
  <Words>2629</Words>
  <Application>Microsoft Office PowerPoint</Application>
  <PresentationFormat>宽屏</PresentationFormat>
  <Paragraphs>384</Paragraphs>
  <Slides>24</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 Light</vt:lpstr>
      <vt:lpstr>Arial</vt:lpstr>
      <vt:lpstr>等线</vt:lpstr>
      <vt:lpstr>思源黑体 CN Heavy</vt:lpstr>
      <vt:lpstr>Consolas</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 莉雅</dc:creator>
  <cp:lastModifiedBy>Zhuoyang Wang</cp:lastModifiedBy>
  <cp:revision>927</cp:revision>
  <dcterms:created xsi:type="dcterms:W3CDTF">2021-04-27T16:56:32Z</dcterms:created>
  <dcterms:modified xsi:type="dcterms:W3CDTF">2024-06-11T08:06:51Z</dcterms:modified>
</cp:coreProperties>
</file>